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72" r:id="rId6"/>
    <p:sldId id="265" r:id="rId7"/>
    <p:sldId id="273" r:id="rId8"/>
    <p:sldId id="260" r:id="rId9"/>
    <p:sldId id="261" r:id="rId10"/>
    <p:sldId id="262" r:id="rId11"/>
    <p:sldId id="266" r:id="rId12"/>
    <p:sldId id="263" r:id="rId13"/>
    <p:sldId id="268" r:id="rId14"/>
    <p:sldId id="274" r:id="rId15"/>
    <p:sldId id="269" r:id="rId16"/>
    <p:sldId id="275" r:id="rId17"/>
    <p:sldId id="267" r:id="rId18"/>
    <p:sldId id="270" r:id="rId19"/>
    <p:sldId id="271" r:id="rId20"/>
    <p:sldId id="264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1728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40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186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98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066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492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185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963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676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999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485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5C7FC0E-356A-40C8-8BE9-722EBEFC0BCC}" type="datetimeFigureOut">
              <a:rPr lang="hr-HR" smtClean="0"/>
              <a:t>27.11.2016.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B802631-5D3D-4AAA-8AAD-06EE75D1184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40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razime.com/skolska-psihologija/motivacijske-tehnike-u-razredu/" TargetMode="External"/><Relationship Id="rId2" Type="http://schemas.openxmlformats.org/officeDocument/2006/relationships/hyperlink" Target="https://prezi.com/ecxxbuh8bxd8/kako-motivirati-ucenik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r-HR" dirty="0" smtClean="0"/>
              <a:t>Motivacijske tehnike u nastavi</a:t>
            </a:r>
            <a:endParaRPr lang="hr-HR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2627647"/>
            <a:ext cx="5778500" cy="407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6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utječe na motivaciju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95625"/>
            <a:ext cx="10515600" cy="4351338"/>
          </a:xfrm>
        </p:spPr>
        <p:txBody>
          <a:bodyPr/>
          <a:lstStyle/>
          <a:p>
            <a:pPr lvl="1"/>
            <a:r>
              <a:rPr lang="hr-HR" i="0" dirty="0" smtClean="0"/>
              <a:t>Različiti faktori</a:t>
            </a:r>
          </a:p>
          <a:p>
            <a:pPr lvl="1"/>
            <a:r>
              <a:rPr lang="hr-HR" i="0" dirty="0" smtClean="0"/>
              <a:t>Neki od faktora koji </a:t>
            </a:r>
            <a:r>
              <a:rPr lang="hr-HR" i="0" dirty="0"/>
              <a:t>su izvori motivacije u </a:t>
            </a:r>
            <a:r>
              <a:rPr lang="hr-HR" i="0" dirty="0" smtClean="0"/>
              <a:t>nastavi:</a:t>
            </a:r>
            <a:r>
              <a:rPr lang="hr-HR" i="0" dirty="0"/>
              <a:t> </a:t>
            </a:r>
            <a:br>
              <a:rPr lang="hr-HR" i="0" dirty="0"/>
            </a:br>
            <a:r>
              <a:rPr lang="hr-HR" i="0" dirty="0"/>
              <a:t>- Psiho-fizička </a:t>
            </a:r>
            <a:r>
              <a:rPr lang="hr-HR" i="0" dirty="0" smtClean="0"/>
              <a:t>struktura </a:t>
            </a:r>
            <a:r>
              <a:rPr lang="hr-HR" i="0" dirty="0"/>
              <a:t>učenika, </a:t>
            </a:r>
            <a:br>
              <a:rPr lang="hr-HR" i="0" dirty="0"/>
            </a:br>
            <a:r>
              <a:rPr lang="hr-HR" i="0" dirty="0"/>
              <a:t>- Karakteristike nastavnika, </a:t>
            </a:r>
            <a:br>
              <a:rPr lang="hr-HR" i="0" dirty="0"/>
            </a:br>
            <a:r>
              <a:rPr lang="hr-HR" i="0" dirty="0"/>
              <a:t>- Karakteristike nastavnog sadržaja (kurikulum), </a:t>
            </a:r>
            <a:br>
              <a:rPr lang="hr-HR" i="0" dirty="0"/>
            </a:br>
            <a:r>
              <a:rPr lang="hr-HR" i="0" dirty="0"/>
              <a:t>- Nastavna tehnologija, </a:t>
            </a:r>
            <a:br>
              <a:rPr lang="hr-HR" i="0" dirty="0"/>
            </a:br>
            <a:r>
              <a:rPr lang="hr-HR" i="0" dirty="0"/>
              <a:t>- </a:t>
            </a:r>
            <a:r>
              <a:rPr lang="hr-HR" i="0" dirty="0" err="1"/>
              <a:t>Socio</a:t>
            </a:r>
            <a:r>
              <a:rPr lang="hr-HR" i="0" dirty="0"/>
              <a:t>-kulturni uvjeti i </a:t>
            </a:r>
            <a:r>
              <a:rPr lang="hr-HR" i="0" dirty="0" smtClean="0"/>
              <a:t>okruženje</a:t>
            </a:r>
          </a:p>
          <a:p>
            <a:pPr lvl="1"/>
            <a:r>
              <a:rPr lang="hr-HR" i="0" dirty="0"/>
              <a:t>Svaki od ovih faktora ima pozitivno ili negativno djelovanje na aktivnost u nastavi</a:t>
            </a:r>
          </a:p>
        </p:txBody>
      </p:sp>
      <p:pic>
        <p:nvPicPr>
          <p:cNvPr id="921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04800"/>
            <a:ext cx="4961466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867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učenici nisu motivirani?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925"/>
            <a:ext cx="10515600" cy="4351338"/>
          </a:xfrm>
        </p:spPr>
        <p:txBody>
          <a:bodyPr/>
          <a:lstStyle/>
          <a:p>
            <a:r>
              <a:rPr lang="hr-HR" dirty="0" smtClean="0"/>
              <a:t>4 glavna razloga:</a:t>
            </a:r>
          </a:p>
          <a:p>
            <a:pPr lvl="1"/>
            <a:r>
              <a:rPr lang="hr-HR" dirty="0" smtClean="0"/>
              <a:t>NEMAJU CILJ (Zašto bih to učio? Što će mi to u životu?)</a:t>
            </a:r>
          </a:p>
          <a:p>
            <a:pPr lvl="1"/>
            <a:r>
              <a:rPr lang="hr-HR" dirty="0" smtClean="0"/>
              <a:t>SUMNJA U SEBE (to je preteško, previše je toga za naučiti, nikad to neću naučiti)</a:t>
            </a:r>
          </a:p>
          <a:p>
            <a:pPr lvl="1"/>
            <a:r>
              <a:rPr lang="hr-HR" dirty="0" smtClean="0"/>
              <a:t>NE VJERUJE METODAMA (gradivo je preteško, udžbenik je kompliciran)</a:t>
            </a:r>
          </a:p>
          <a:p>
            <a:pPr lvl="1"/>
            <a:r>
              <a:rPr lang="hr-HR" dirty="0" smtClean="0"/>
              <a:t>NE VJERUJE UČITELJU (učitelj mi daje loše ocjene, zato što me ne voli)</a:t>
            </a:r>
            <a:endParaRPr lang="hr-HR" dirty="0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65" y="3869505"/>
            <a:ext cx="5599836" cy="29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4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Motivacijske tehnike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Predstavljaju „alat” kako brže i učinkovitije naučiti novo gradivo</a:t>
            </a:r>
          </a:p>
          <a:p>
            <a:r>
              <a:rPr lang="hr-HR" dirty="0" smtClean="0"/>
              <a:t>„alat” kojim se potiče motivacija kod učenika za učenjem novog gradiva</a:t>
            </a:r>
          </a:p>
          <a:p>
            <a:pPr lvl="1"/>
            <a:r>
              <a:rPr lang="hr-HR" dirty="0" smtClean="0"/>
              <a:t>Nastavnicima služi i za povećavanje/smanjivanje zahtjevnosti nastavnih sadržaja</a:t>
            </a:r>
          </a:p>
          <a:p>
            <a:r>
              <a:rPr lang="hr-HR" dirty="0" smtClean="0"/>
              <a:t>Motivacijske </a:t>
            </a:r>
            <a:r>
              <a:rPr lang="hr-HR" dirty="0"/>
              <a:t>se tehnike mogu konkretno odnositi na nastavno gradivo (nastavne motivacijske tehnike) ili pak samo pokušavaju održati pozornost učenika (motivacijske tehnike</a:t>
            </a:r>
            <a:r>
              <a:rPr lang="hr-HR" dirty="0" smtClean="0"/>
              <a:t>)</a:t>
            </a:r>
          </a:p>
          <a:p>
            <a:r>
              <a:rPr lang="hr-HR" dirty="0" smtClean="0"/>
              <a:t>Korištenjem motivacijskih tehnika povećava se interes za nastavni predmet</a:t>
            </a:r>
          </a:p>
          <a:p>
            <a:r>
              <a:rPr lang="hr-HR" dirty="0" smtClean="0"/>
              <a:t>Kako motivacija kod učenika varira, motivacijske tehnike mogu biti prisutne u svim dijelovima sata, a posebno tijekom ponavljanja gradiva i provjeravanja usvojenog gradiva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850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motivacijskih tehnika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3832225"/>
            <a:ext cx="10515600" cy="4351338"/>
          </a:xfrm>
        </p:spPr>
        <p:txBody>
          <a:bodyPr>
            <a:normAutofit/>
          </a:bodyPr>
          <a:lstStyle/>
          <a:p>
            <a:r>
              <a:rPr lang="hr-HR" b="1" dirty="0" smtClean="0"/>
              <a:t>Motivacijske tehnike opuštanja:</a:t>
            </a:r>
          </a:p>
          <a:p>
            <a:pPr lvl="1"/>
            <a:r>
              <a:rPr lang="hr-HR" dirty="0" smtClean="0"/>
              <a:t>Uz glazbu, služe za opuštanje i odmor učenika (kako bi se primirili ili pripremili za nastavni sat ili određenu aktivnost)</a:t>
            </a:r>
          </a:p>
          <a:p>
            <a:pPr lvl="1"/>
            <a:r>
              <a:rPr lang="hr-HR" dirty="0" smtClean="0"/>
              <a:t>Vježbe disanja, pokreti, tehnike meditacije uz glazbu</a:t>
            </a:r>
          </a:p>
          <a:p>
            <a:pPr lvl="1"/>
            <a:r>
              <a:rPr lang="hr-HR" dirty="0" smtClean="0"/>
              <a:t>Glazba može biti i pozadina u nekoj aktivnosti (čitanje/slušanje tekstova, prilikom obrade novog gradiva i sl.)</a:t>
            </a:r>
          </a:p>
          <a:p>
            <a:pPr lvl="1"/>
            <a:endParaRPr lang="hr-HR" dirty="0" smtClean="0"/>
          </a:p>
        </p:txBody>
      </p:sp>
      <p:pic>
        <p:nvPicPr>
          <p:cNvPr id="10242" name="Picture 2" descr="Slikovni rezultat za gl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62773"/>
            <a:ext cx="4257675" cy="246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75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motivacijskih tehnika 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3497804"/>
            <a:ext cx="10515600" cy="4351338"/>
          </a:xfrm>
        </p:spPr>
        <p:txBody>
          <a:bodyPr/>
          <a:lstStyle/>
          <a:p>
            <a:r>
              <a:rPr lang="hr-HR" b="1" dirty="0"/>
              <a:t>Motivacijske tehnike </a:t>
            </a:r>
            <a:r>
              <a:rPr lang="hr-HR" b="1" dirty="0" smtClean="0"/>
              <a:t>koncentracije:</a:t>
            </a:r>
            <a:endParaRPr lang="hr-HR" b="1" dirty="0"/>
          </a:p>
          <a:p>
            <a:pPr lvl="1"/>
            <a:r>
              <a:rPr lang="hr-HR" dirty="0"/>
              <a:t>Posebne tehnike opuštanja tehnike su koncentracije i uživljavanja, koje učenike potiču na pozitivno raspoloženje, izražavanje vlastitih osjećaja i misli</a:t>
            </a:r>
          </a:p>
          <a:p>
            <a:pPr lvl="1"/>
            <a:r>
              <a:rPr lang="hr-HR" dirty="0"/>
              <a:t>Učenicima se može reći da se užive u taj dotični trenutak, da dišu sve dublje i dublje, da osjete svaki udah i izdah, da osjete kako raste smirenost, dok izdah odnosi brige i slično</a:t>
            </a:r>
          </a:p>
          <a:p>
            <a:pPr lvl="1"/>
            <a:r>
              <a:rPr lang="hr-HR" dirty="0"/>
              <a:t>Korisno kako bi se učenici koncentrirali na zadatke, posebno one zahtjevnije, te postali svjesni trenutka. To je tzv. pozitivna sugestija.</a:t>
            </a:r>
          </a:p>
          <a:p>
            <a:endParaRPr lang="hr-HR" dirty="0"/>
          </a:p>
        </p:txBody>
      </p:sp>
      <p:pic>
        <p:nvPicPr>
          <p:cNvPr id="11266" name="Picture 2" descr="Slikovni rezultat za meditacija u nast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6" y="470835"/>
            <a:ext cx="4752974" cy="31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motivacijskih </a:t>
            </a:r>
            <a:r>
              <a:rPr lang="hr-HR" dirty="0" smtClean="0"/>
              <a:t>tehnika 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806825"/>
            <a:ext cx="10515600" cy="4351338"/>
          </a:xfrm>
        </p:spPr>
        <p:txBody>
          <a:bodyPr>
            <a:normAutofit/>
          </a:bodyPr>
          <a:lstStyle/>
          <a:p>
            <a:r>
              <a:rPr lang="hr-HR" b="1" dirty="0"/>
              <a:t>Motivacijske tehnike </a:t>
            </a:r>
            <a:r>
              <a:rPr lang="hr-HR" b="1" dirty="0" smtClean="0"/>
              <a:t>vizualizacije:</a:t>
            </a:r>
          </a:p>
          <a:p>
            <a:pPr lvl="1"/>
            <a:r>
              <a:rPr lang="hr-HR" dirty="0"/>
              <a:t>Motivacijska tehnika vizualizacije podrazumijeva da učenici zamisle ono što se od njih </a:t>
            </a:r>
            <a:r>
              <a:rPr lang="hr-HR" dirty="0" smtClean="0"/>
              <a:t>traži</a:t>
            </a:r>
          </a:p>
          <a:p>
            <a:pPr lvl="1"/>
            <a:r>
              <a:rPr lang="hr-HR" dirty="0"/>
              <a:t>Bitno je da nastavnik bude „vođa“, tj. da svojim načinom govora, intonacijom glasa i biranim riječima usmjerava i navodi učenike, jer to dovodi do pozitivnog </a:t>
            </a:r>
            <a:r>
              <a:rPr lang="hr-HR" dirty="0" smtClean="0"/>
              <a:t>ozračja</a:t>
            </a:r>
            <a:endParaRPr lang="hr-HR" dirty="0"/>
          </a:p>
        </p:txBody>
      </p:sp>
      <p:pic>
        <p:nvPicPr>
          <p:cNvPr id="12292" name="Picture 4" descr="Slikovni rezultat za vizualizacija u nasta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68" y="1382713"/>
            <a:ext cx="4917757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0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motivacijskih tehnika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6625"/>
            <a:ext cx="10515600" cy="4351338"/>
          </a:xfrm>
        </p:spPr>
        <p:txBody>
          <a:bodyPr/>
          <a:lstStyle/>
          <a:p>
            <a:r>
              <a:rPr lang="hr-HR" b="1" dirty="0"/>
              <a:t>Kinetičke motivacijske tehnike:</a:t>
            </a:r>
          </a:p>
          <a:p>
            <a:pPr lvl="1"/>
            <a:r>
              <a:rPr lang="hr-HR" dirty="0"/>
              <a:t>Motivacijske tehnike koje uključuju kretanje</a:t>
            </a:r>
          </a:p>
          <a:p>
            <a:pPr lvl="1"/>
            <a:r>
              <a:rPr lang="hr-HR" dirty="0"/>
              <a:t>Cilj je da učenici svoju energiju djelomično usmjere na pokrete kako bi im bilo zanimljivije</a:t>
            </a:r>
          </a:p>
          <a:p>
            <a:pPr lvl="1"/>
            <a:r>
              <a:rPr lang="hr-HR" i="1" dirty="0"/>
              <a:t>Npr. prilikom ponavljanja nastavnog gradiva učenicima se može reći da za točan odgovor podignu lijevu ruku, a za netočan desnu. Ili svi učenici mogu ustati ako je odgovor točan te sjesti ako je odgovor netočan.</a:t>
            </a:r>
          </a:p>
          <a:p>
            <a:pPr lvl="2"/>
            <a:r>
              <a:rPr lang="hr-HR" dirty="0"/>
              <a:t>Iako ovo može djelovati kao pravljenje nereda i buke u razredu, ovo je učenicima zanimljivo jer se kreću, a ujedno i razmišljaju</a:t>
            </a:r>
          </a:p>
          <a:p>
            <a:endParaRPr lang="hr-HR" dirty="0"/>
          </a:p>
        </p:txBody>
      </p:sp>
      <p:pic>
        <p:nvPicPr>
          <p:cNvPr id="13316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81" y="1282700"/>
            <a:ext cx="438912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51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Motivacijske tehnike u nastavi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Igra (pogodi tko, </a:t>
            </a:r>
            <a:r>
              <a:rPr lang="hr-HR" dirty="0" err="1" smtClean="0"/>
              <a:t>kaladont</a:t>
            </a:r>
            <a:r>
              <a:rPr lang="hr-HR" dirty="0" smtClean="0"/>
              <a:t>, </a:t>
            </a:r>
            <a:r>
              <a:rPr lang="hr-HR" dirty="0" err="1" smtClean="0"/>
              <a:t>bingo</a:t>
            </a:r>
            <a:r>
              <a:rPr lang="hr-HR" dirty="0" smtClean="0"/>
              <a:t>, milijunaš,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najslabija karika, kolo sreće…)</a:t>
            </a:r>
          </a:p>
          <a:p>
            <a:r>
              <a:rPr lang="hr-HR" dirty="0" smtClean="0"/>
              <a:t>Križaljke / </a:t>
            </a:r>
            <a:r>
              <a:rPr lang="hr-HR" dirty="0" err="1" smtClean="0"/>
              <a:t>osmosmjerke</a:t>
            </a:r>
            <a:endParaRPr lang="hr-HR" dirty="0" smtClean="0"/>
          </a:p>
          <a:p>
            <a:r>
              <a:rPr lang="hr-HR" dirty="0" smtClean="0"/>
              <a:t>Kvizovi</a:t>
            </a:r>
          </a:p>
          <a:p>
            <a:r>
              <a:rPr lang="hr-HR" dirty="0" smtClean="0"/>
              <a:t>Kognitivne mape </a:t>
            </a:r>
          </a:p>
          <a:p>
            <a:r>
              <a:rPr lang="hr-HR" dirty="0" smtClean="0"/>
              <a:t>Pantomima </a:t>
            </a:r>
          </a:p>
          <a:p>
            <a:r>
              <a:rPr lang="hr-HR" dirty="0" err="1" smtClean="0"/>
              <a:t>Brainstorming</a:t>
            </a:r>
            <a:endParaRPr lang="hr-HR" dirty="0" smtClean="0"/>
          </a:p>
          <a:p>
            <a:r>
              <a:rPr lang="hr-HR" dirty="0" smtClean="0"/>
              <a:t>Igranje uloga </a:t>
            </a:r>
          </a:p>
          <a:p>
            <a:r>
              <a:rPr lang="hr-HR" dirty="0" smtClean="0"/>
              <a:t>Kazalište</a:t>
            </a:r>
          </a:p>
          <a:p>
            <a:r>
              <a:rPr lang="hr-HR" dirty="0" smtClean="0"/>
              <a:t>Debate </a:t>
            </a:r>
            <a:endParaRPr lang="hr-HR" dirty="0"/>
          </a:p>
        </p:txBody>
      </p:sp>
      <p:pic>
        <p:nvPicPr>
          <p:cNvPr id="1433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6" y="440999"/>
            <a:ext cx="3371850" cy="22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likovni rezultat za igra u nast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652" y="2041096"/>
            <a:ext cx="2572350" cy="275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likovni rezultat za igra u nast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42" y="3083625"/>
            <a:ext cx="3089274" cy="21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7" y="4619388"/>
            <a:ext cx="2765425" cy="20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89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Motivacija za učenje znači usmjeravanje energije na dostizanje postavljenih nastavnih </a:t>
            </a:r>
            <a:r>
              <a:rPr lang="hr-HR" dirty="0" smtClean="0"/>
              <a:t>ciljeva</a:t>
            </a:r>
          </a:p>
          <a:p>
            <a:r>
              <a:rPr lang="hr-HR" dirty="0" smtClean="0"/>
              <a:t>Da bi se potakla motivacija kod učenika, nastavnik može koristiti razne motivacijske tehnike</a:t>
            </a:r>
          </a:p>
          <a:p>
            <a:r>
              <a:rPr lang="hr-HR" dirty="0" smtClean="0"/>
              <a:t>Važno je da nastavnici poznaju i koriste motivacijske tehnike, jer one </a:t>
            </a:r>
            <a:r>
              <a:rPr lang="hr-HR" dirty="0"/>
              <a:t>zaista obogaćuju nastavni sadržaj, a pri tom se postiže to da učenici postaju zainteresiraniji, bolje slušaju i zahtjeve ne percipiraju kao </a:t>
            </a:r>
            <a:r>
              <a:rPr lang="hr-HR" dirty="0" smtClean="0"/>
              <a:t>nešto što moraju napraviti, već ih doživljavaju kao </a:t>
            </a:r>
            <a:r>
              <a:rPr lang="hr-HR" dirty="0"/>
              <a:t>ispunjavanje svojih obveza kroz igru i na koristan </a:t>
            </a:r>
            <a:r>
              <a:rPr lang="hr-HR" dirty="0" smtClean="0"/>
              <a:t>način</a:t>
            </a:r>
          </a:p>
          <a:p>
            <a:r>
              <a:rPr lang="hr-HR" dirty="0" smtClean="0"/>
              <a:t>Važno je i dobro formulirati ciljeve koje </a:t>
            </a:r>
            <a:r>
              <a:rPr lang="hr-HR" dirty="0"/>
              <a:t>želimo postići - </a:t>
            </a:r>
            <a:r>
              <a:rPr lang="hr-HR" dirty="0" smtClean="0"/>
              <a:t>postavljeni </a:t>
            </a:r>
            <a:r>
              <a:rPr lang="hr-HR" dirty="0"/>
              <a:t>ciljevi poboljšavaju uspješnost, zato što usmjeravaju pozornost na postavljeni zadatak, uključuju trud, povećavaju ustrajnost i pospješuju razvoj novih strategija za dostizanje ciljeva</a:t>
            </a:r>
          </a:p>
        </p:txBody>
      </p:sp>
    </p:spTree>
    <p:extLst>
      <p:ext uri="{BB962C8B-B14F-4D97-AF65-F5344CB8AC3E}">
        <p14:creationId xmlns:p14="http://schemas.microsoft.com/office/powerpoint/2010/main" val="322602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hr-HR" sz="6600" dirty="0" smtClean="0"/>
          </a:p>
          <a:p>
            <a:pPr marL="0" indent="0" algn="r">
              <a:buNone/>
            </a:pPr>
            <a:r>
              <a:rPr lang="hr-HR" sz="6600" dirty="0" smtClean="0"/>
              <a:t>Hvala na pažnji!</a:t>
            </a:r>
            <a:endParaRPr lang="hr-HR" sz="6600" dirty="0"/>
          </a:p>
        </p:txBody>
      </p:sp>
      <p:pic>
        <p:nvPicPr>
          <p:cNvPr id="15362" name="Picture 2" descr="Slikovni rezultat za motivac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83406"/>
            <a:ext cx="40481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Što je to motivacija?</a:t>
            </a:r>
          </a:p>
          <a:p>
            <a:pPr lvl="1"/>
            <a:r>
              <a:rPr lang="hr-HR" dirty="0" smtClean="0"/>
              <a:t>Vrste motivacije</a:t>
            </a:r>
          </a:p>
          <a:p>
            <a:r>
              <a:rPr lang="hr-HR" dirty="0" smtClean="0"/>
              <a:t>Zašto je motivacija u nastavi važna?</a:t>
            </a:r>
          </a:p>
          <a:p>
            <a:pPr lvl="1"/>
            <a:r>
              <a:rPr lang="hr-HR" dirty="0" smtClean="0"/>
              <a:t>Uloga nastavnika</a:t>
            </a:r>
          </a:p>
          <a:p>
            <a:r>
              <a:rPr lang="hr-HR" dirty="0" smtClean="0"/>
              <a:t>Što utječe na motivaciju?</a:t>
            </a:r>
          </a:p>
          <a:p>
            <a:r>
              <a:rPr lang="hr-HR" dirty="0" smtClean="0"/>
              <a:t>Zašto učenici nisu motivirani?</a:t>
            </a:r>
          </a:p>
          <a:p>
            <a:r>
              <a:rPr lang="hr-HR" dirty="0" smtClean="0"/>
              <a:t>Što su to motivacijske tehnike?</a:t>
            </a:r>
          </a:p>
          <a:p>
            <a:r>
              <a:rPr lang="hr-HR" dirty="0" smtClean="0"/>
              <a:t>Koje motivacijske tehnike možemo koristiti u nastavi?</a:t>
            </a:r>
          </a:p>
          <a:p>
            <a:r>
              <a:rPr lang="hr-HR" dirty="0" smtClean="0"/>
              <a:t>Zaključak </a:t>
            </a:r>
            <a:endParaRPr lang="hr-HR" dirty="0"/>
          </a:p>
        </p:txBody>
      </p:sp>
      <p:pic>
        <p:nvPicPr>
          <p:cNvPr id="2050" name="Picture 2" descr="Slikovni rezultat za motivac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1477686"/>
            <a:ext cx="4518025" cy="33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 i izvori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Anita Kožul: Kako motivirati učenika</a:t>
            </a:r>
          </a:p>
          <a:p>
            <a:pPr lvl="1"/>
            <a:r>
              <a:rPr lang="hr-HR" dirty="0">
                <a:hlinkClick r:id="rId2"/>
              </a:rPr>
              <a:t>https://prezi.com/ecxxbuh8bxd8/kako-motivirati-ucenika/</a:t>
            </a:r>
            <a:r>
              <a:rPr lang="hr-HR" dirty="0"/>
              <a:t> (25.11.2016.)</a:t>
            </a:r>
          </a:p>
          <a:p>
            <a:r>
              <a:rPr lang="hr-HR" dirty="0" err="1"/>
              <a:t>Trškan</a:t>
            </a:r>
            <a:r>
              <a:rPr lang="hr-HR" dirty="0"/>
              <a:t>, D. Motivacijske tehnike u nastavi. Filozofski fakultet. Ljubljana, 2006.</a:t>
            </a:r>
          </a:p>
          <a:p>
            <a:r>
              <a:rPr lang="hr-HR" dirty="0"/>
              <a:t>Motivacijske tehnike u razredu:</a:t>
            </a:r>
          </a:p>
          <a:p>
            <a:pPr lvl="1"/>
            <a:r>
              <a:rPr lang="hr-HR" dirty="0">
                <a:hlinkClick r:id="rId3"/>
              </a:rPr>
              <a:t>http://www.istrazime.com/skolska-psihologija/motivacijske-tehnike-u-razredu/</a:t>
            </a:r>
            <a:r>
              <a:rPr lang="hr-HR" dirty="0"/>
              <a:t> (25.11.2016</a:t>
            </a:r>
            <a:r>
              <a:rPr lang="hr-HR" dirty="0" smtClean="0"/>
              <a:t>.)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917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to motivacija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altLang="sr-Latn-RS" dirty="0"/>
              <a:t>Motivacija je rezultat interakcije između pojedinca i </a:t>
            </a:r>
            <a:r>
              <a:rPr lang="hr-HR" altLang="sr-Latn-RS" dirty="0" smtClean="0"/>
              <a:t>situacije</a:t>
            </a:r>
            <a:endParaRPr lang="hr-HR" altLang="sr-Latn-RS" dirty="0"/>
          </a:p>
          <a:p>
            <a:r>
              <a:rPr lang="hr-HR" altLang="sr-Latn-RS" dirty="0" smtClean="0"/>
              <a:t>Motivacija </a:t>
            </a:r>
            <a:r>
              <a:rPr lang="hr-HR" altLang="sr-Latn-RS" dirty="0"/>
              <a:t>se definira kao skup procesa koji je odgovoran za intenzitet, smjer i upornost u nastojanjima da se postigne neki </a:t>
            </a:r>
            <a:r>
              <a:rPr lang="hr-HR" altLang="sr-Latn-RS" dirty="0" smtClean="0"/>
              <a:t>cilj</a:t>
            </a:r>
          </a:p>
          <a:p>
            <a:pPr>
              <a:defRPr/>
            </a:pPr>
            <a:r>
              <a:rPr lang="hr-HR" dirty="0"/>
              <a:t>Tri ključna elementa u definiciji su:</a:t>
            </a:r>
          </a:p>
          <a:p>
            <a:pPr lvl="1">
              <a:defRPr/>
            </a:pPr>
            <a:r>
              <a:rPr lang="hr-HR" dirty="0"/>
              <a:t>intenzitet</a:t>
            </a:r>
          </a:p>
          <a:p>
            <a:pPr lvl="1">
              <a:defRPr/>
            </a:pPr>
            <a:r>
              <a:rPr lang="hr-HR" dirty="0"/>
              <a:t>smjer </a:t>
            </a:r>
          </a:p>
          <a:p>
            <a:pPr lvl="1">
              <a:defRPr/>
            </a:pPr>
            <a:r>
              <a:rPr lang="hr-HR" dirty="0"/>
              <a:t>upornost</a:t>
            </a:r>
          </a:p>
          <a:p>
            <a:pPr>
              <a:defRPr/>
            </a:pPr>
            <a:r>
              <a:rPr lang="hr-HR" i="1" dirty="0"/>
              <a:t>Intenzitet</a:t>
            </a:r>
            <a:r>
              <a:rPr lang="hr-HR" dirty="0"/>
              <a:t> se odnosi na to koliko se jako osoba </a:t>
            </a:r>
            <a:r>
              <a:rPr lang="hr-HR" dirty="0" smtClean="0"/>
              <a:t>trudi</a:t>
            </a:r>
            <a:endParaRPr lang="hr-HR" dirty="0"/>
          </a:p>
          <a:p>
            <a:pPr>
              <a:defRPr/>
            </a:pPr>
            <a:r>
              <a:rPr lang="hr-HR" dirty="0"/>
              <a:t>To je element na koji se većina nas usredotočuje kada govorimo o </a:t>
            </a:r>
            <a:r>
              <a:rPr lang="hr-HR" dirty="0" smtClean="0"/>
              <a:t>motivaciji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323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hr-HR" dirty="0" smtClean="0"/>
          </a:p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dirty="0" smtClean="0"/>
              <a:t>Visoki </a:t>
            </a:r>
            <a:r>
              <a:rPr lang="hr-HR" dirty="0"/>
              <a:t>intenzitet najvjerojatnije neće dovesti do poželjnih ishoda u performansi na poslu ukoliko se trud ne </a:t>
            </a:r>
            <a:r>
              <a:rPr lang="hr-HR" i="1" dirty="0"/>
              <a:t>usmjeri </a:t>
            </a:r>
            <a:r>
              <a:rPr lang="hr-HR" dirty="0"/>
              <a:t>tako da je koristan za </a:t>
            </a:r>
            <a:r>
              <a:rPr lang="hr-HR" dirty="0" smtClean="0"/>
              <a:t>organizaciju</a:t>
            </a:r>
            <a:endParaRPr lang="hr-HR" dirty="0"/>
          </a:p>
          <a:p>
            <a:pPr>
              <a:defRPr/>
            </a:pPr>
            <a:r>
              <a:rPr lang="hr-HR" dirty="0"/>
              <a:t>Motivacija sadrži i dimenziju </a:t>
            </a:r>
            <a:r>
              <a:rPr lang="hr-HR" i="1" dirty="0"/>
              <a:t>upornosti</a:t>
            </a:r>
            <a:r>
              <a:rPr lang="hr-HR" dirty="0"/>
              <a:t>, a označava koliko dugo neka osoba može održati svoja </a:t>
            </a:r>
            <a:r>
              <a:rPr lang="hr-HR" dirty="0" smtClean="0"/>
              <a:t>nastojanja</a:t>
            </a:r>
          </a:p>
          <a:p>
            <a:pPr>
              <a:defRPr/>
            </a:pPr>
            <a:r>
              <a:rPr lang="hr-HR" dirty="0" smtClean="0"/>
              <a:t>Dakle, netko je motiviran ako:</a:t>
            </a:r>
          </a:p>
          <a:p>
            <a:pPr lvl="1">
              <a:defRPr/>
            </a:pPr>
            <a:r>
              <a:rPr lang="hr-HR" dirty="0"/>
              <a:t>i</a:t>
            </a:r>
            <a:r>
              <a:rPr lang="hr-HR" dirty="0" smtClean="0"/>
              <a:t>ma cilj</a:t>
            </a:r>
          </a:p>
          <a:p>
            <a:pPr lvl="1">
              <a:defRPr/>
            </a:pPr>
            <a:r>
              <a:rPr lang="hr-HR" dirty="0"/>
              <a:t>t</a:t>
            </a:r>
            <a:r>
              <a:rPr lang="hr-HR" dirty="0" smtClean="0"/>
              <a:t>rudi se</a:t>
            </a:r>
          </a:p>
          <a:p>
            <a:pPr lvl="1">
              <a:defRPr/>
            </a:pPr>
            <a:r>
              <a:rPr lang="hr-HR" dirty="0"/>
              <a:t>b</a:t>
            </a:r>
            <a:r>
              <a:rPr lang="hr-HR" dirty="0" smtClean="0"/>
              <a:t>avi se nečim od čega ga nitko ne može odvratiti</a:t>
            </a:r>
          </a:p>
          <a:p>
            <a:pPr marL="0" indent="0">
              <a:buNone/>
              <a:defRPr/>
            </a:pPr>
            <a:endParaRPr lang="hr-HR" dirty="0"/>
          </a:p>
          <a:p>
            <a:endParaRPr lang="hr-HR" dirty="0"/>
          </a:p>
        </p:txBody>
      </p:sp>
      <p:pic>
        <p:nvPicPr>
          <p:cNvPr id="3074" name="Picture 2" descr="Slikovni rezultat za motivacija za uč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2" y="0"/>
            <a:ext cx="4702175" cy="2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30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Vrste motivacije</a:t>
            </a:r>
            <a:endParaRPr lang="hr-HR" dirty="0"/>
          </a:p>
        </p:txBody>
      </p:sp>
      <p:pic>
        <p:nvPicPr>
          <p:cNvPr id="1026" name="Picture 2" descr="Slikovni rezultat za motivaci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1832134"/>
            <a:ext cx="8122443" cy="48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2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motivacije 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2409825"/>
            <a:ext cx="10515600" cy="4351338"/>
          </a:xfrm>
        </p:spPr>
        <p:txBody>
          <a:bodyPr>
            <a:normAutofit/>
          </a:bodyPr>
          <a:lstStyle/>
          <a:p>
            <a:r>
              <a:rPr lang="hr-HR" dirty="0" smtClean="0"/>
              <a:t>Ekstrinzična (vanjska)</a:t>
            </a:r>
          </a:p>
          <a:p>
            <a:pPr lvl="1"/>
            <a:r>
              <a:rPr lang="hr-HR" dirty="0" smtClean="0"/>
              <a:t>Naše ponašanje je potaknuto nekim izvanjskim motivom (radna atmosfera, </a:t>
            </a:r>
            <a:r>
              <a:rPr lang="hr-HR" u="sng" dirty="0" smtClean="0"/>
              <a:t>nagrade</a:t>
            </a:r>
            <a:r>
              <a:rPr lang="hr-HR" dirty="0" smtClean="0"/>
              <a:t>, socijalno okruženje)</a:t>
            </a:r>
          </a:p>
          <a:p>
            <a:pPr lvl="2"/>
            <a:r>
              <a:rPr lang="hr-HR" dirty="0" smtClean="0"/>
              <a:t>Uči li učenik zbog nagrade ili nečeg drugog?</a:t>
            </a:r>
          </a:p>
          <a:p>
            <a:pPr lvl="3"/>
            <a:r>
              <a:rPr lang="hr-HR" dirty="0" smtClean="0"/>
              <a:t>Zbog tog razloga dolazi do pada motivacije i lakšeg odustajanja od cilja (aktivnosti ili učenja)</a:t>
            </a:r>
          </a:p>
          <a:p>
            <a:pPr lvl="2"/>
            <a:r>
              <a:rPr lang="hr-HR" dirty="0" smtClean="0"/>
              <a:t>Rezultat: učenje je površno, ostvaruju se slabiji rezultati, pamćenje je kratkoročno, te se javlja nesigurnost kod učenika</a:t>
            </a:r>
          </a:p>
          <a:p>
            <a:pPr lvl="1"/>
            <a:r>
              <a:rPr lang="hr-HR" dirty="0" smtClean="0"/>
              <a:t>Uključuje vrijednosti, ciljeve i interese drugih, a ne nas samih</a:t>
            </a:r>
          </a:p>
          <a:p>
            <a:pPr marL="457200" lvl="1" indent="0">
              <a:buNone/>
            </a:pPr>
            <a:endParaRPr lang="hr-HR" dirty="0"/>
          </a:p>
        </p:txBody>
      </p:sp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-107734"/>
            <a:ext cx="4359275" cy="29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32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motivacije…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75996"/>
            <a:ext cx="10515600" cy="4351338"/>
          </a:xfrm>
        </p:spPr>
        <p:txBody>
          <a:bodyPr/>
          <a:lstStyle/>
          <a:p>
            <a:r>
              <a:rPr lang="hr-HR" dirty="0"/>
              <a:t>Intrinzična (unutarnja)</a:t>
            </a:r>
          </a:p>
          <a:p>
            <a:pPr lvl="1"/>
            <a:r>
              <a:rPr lang="hr-HR" dirty="0"/>
              <a:t>Samostalno potaknuto ponašanje</a:t>
            </a:r>
          </a:p>
          <a:p>
            <a:pPr lvl="1"/>
            <a:r>
              <a:rPr lang="hr-HR" dirty="0"/>
              <a:t>Postupci potaknuti iznutra lakše se obavljaju i često se odnose na iskustva u kojima uživamo</a:t>
            </a:r>
          </a:p>
          <a:p>
            <a:pPr lvl="1"/>
            <a:r>
              <a:rPr lang="hr-HR" dirty="0"/>
              <a:t>Učenik uči iz interesa, zadovoljstva, uživa u novim spoznajama</a:t>
            </a:r>
          </a:p>
          <a:p>
            <a:pPr lvl="2"/>
            <a:r>
              <a:rPr lang="hr-HR" dirty="0"/>
              <a:t>Ovakva motivacija osigurava brzo i kvalitetno učenje i napredovanje, jer se brže i lakše usvaja gradivo te se dolazi do željenog cilja i uspjeha</a:t>
            </a:r>
          </a:p>
          <a:p>
            <a:pPr lvl="1"/>
            <a:r>
              <a:rPr lang="hr-HR" dirty="0"/>
              <a:t>Ovu vrstu motivacije treba povećati, a učitelj ima najvažniju ulogu u tome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194" name="Picture 2" descr="Slikovni rezultat za motivacija za uče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47" y="218016"/>
            <a:ext cx="4568827" cy="30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0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Zašto je motivacija u nastavi važna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Motivacija </a:t>
            </a:r>
            <a:r>
              <a:rPr lang="hr-HR" dirty="0" smtClean="0"/>
              <a:t>u nastavi </a:t>
            </a:r>
            <a:r>
              <a:rPr lang="hr-HR" dirty="0"/>
              <a:t>potiče učenike da se angažiraju u određenoj aktivnosti, ali i određuje koliko će </a:t>
            </a:r>
            <a:r>
              <a:rPr lang="hr-HR" dirty="0" smtClean="0"/>
              <a:t>naučiti</a:t>
            </a:r>
          </a:p>
          <a:p>
            <a:r>
              <a:rPr lang="hr-HR" dirty="0" smtClean="0"/>
              <a:t>Jedna </a:t>
            </a:r>
            <a:r>
              <a:rPr lang="hr-HR" dirty="0"/>
              <a:t>od najvažnijih komponenti koja utječe na učenje </a:t>
            </a:r>
            <a:r>
              <a:rPr lang="hr-HR" dirty="0" smtClean="0"/>
              <a:t>– motivacija</a:t>
            </a:r>
            <a:endParaRPr lang="hr-HR" dirty="0"/>
          </a:p>
          <a:p>
            <a:r>
              <a:rPr lang="hr-HR" b="1" dirty="0" smtClean="0"/>
              <a:t>Često </a:t>
            </a:r>
            <a:r>
              <a:rPr lang="hr-HR" b="1" dirty="0"/>
              <a:t>je za školsko postignuće važnija motivacija od samih sposobnosti </a:t>
            </a:r>
            <a:r>
              <a:rPr lang="hr-HR" b="1" dirty="0" smtClean="0"/>
              <a:t>učenika</a:t>
            </a:r>
          </a:p>
          <a:p>
            <a:r>
              <a:rPr lang="hr-HR" dirty="0" smtClean="0"/>
              <a:t>Motiviranje </a:t>
            </a:r>
            <a:r>
              <a:rPr lang="hr-HR" dirty="0"/>
              <a:t>učenika za nastavu “obuhvaća sve što (izvana ili iznutra) potiče na učenje, usmjerava ga, određuje mu intenzitet, trajanje i kakvoću</a:t>
            </a:r>
            <a:r>
              <a:rPr lang="hr-HR" dirty="0" smtClean="0"/>
              <a:t>”</a:t>
            </a:r>
          </a:p>
          <a:p>
            <a:r>
              <a:rPr lang="hr-HR" dirty="0"/>
              <a:t>Motivacija u nastavi sastavni je dio uvođenja, odnosno uvodnoga dijela nastavnog sata, no uz nju je potrebna i motivacija po stupnjevima, odnosno među-motivacija pri obrađivanju nastavnog gradiva</a:t>
            </a:r>
            <a:endParaRPr lang="hr-HR" dirty="0" smtClean="0"/>
          </a:p>
          <a:p>
            <a:r>
              <a:rPr lang="hr-HR" dirty="0"/>
              <a:t>Nastavnici bi morali na svakom satu održavati pozornost, povećavati važnost predmeta te graditi pouzdanje u sposobnosti i poticati zadovoljstvo učenika</a:t>
            </a:r>
          </a:p>
        </p:txBody>
      </p:sp>
    </p:spTree>
    <p:extLst>
      <p:ext uri="{BB962C8B-B14F-4D97-AF65-F5344CB8AC3E}">
        <p14:creationId xmlns:p14="http://schemas.microsoft.com/office/powerpoint/2010/main" val="427460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Uloga nastavnika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199"/>
            <a:ext cx="10782300" cy="424180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Nastavnici su oni koji uvijek moraju poticati učenike i izgraditi pozitivan stav o svom predmetu i gradivu kod učenika</a:t>
            </a:r>
          </a:p>
          <a:p>
            <a:r>
              <a:rPr lang="hr-HR" dirty="0" smtClean="0"/>
              <a:t>Morali </a:t>
            </a:r>
            <a:r>
              <a:rPr lang="hr-HR" dirty="0"/>
              <a:t>bi redovito koristiti nastavne i motivacijske tehnike kojima povećavaju zainteresiranost i zanimanje za predmet, odnosno nastavni sadržaj i školski </a:t>
            </a:r>
            <a:r>
              <a:rPr lang="hr-HR" dirty="0" smtClean="0"/>
              <a:t>rad</a:t>
            </a:r>
          </a:p>
          <a:p>
            <a:r>
              <a:rPr lang="hr-HR" dirty="0" smtClean="0"/>
              <a:t>Mora biti entuzijast, objektivan, dosljedan sebi</a:t>
            </a:r>
          </a:p>
          <a:p>
            <a:r>
              <a:rPr lang="hr-HR" dirty="0" smtClean="0"/>
              <a:t>Mora uvažavati učenika</a:t>
            </a:r>
          </a:p>
          <a:p>
            <a:r>
              <a:rPr lang="hr-HR" dirty="0" smtClean="0"/>
              <a:t>Mora biti raspoložen, stvarati oko sebe pozitivnu radnu atmosferu</a:t>
            </a:r>
          </a:p>
          <a:p>
            <a:r>
              <a:rPr lang="hr-HR" dirty="0" smtClean="0"/>
              <a:t>Nagrađuje, pohvaljuje učenika, te komentira njegov rad </a:t>
            </a:r>
          </a:p>
          <a:p>
            <a:pPr lvl="1"/>
            <a:r>
              <a:rPr lang="hr-HR" dirty="0" smtClean="0"/>
              <a:t>Na taj način pokazuje učeniku da prati njegov rad, ali ga i potiče na </a:t>
            </a:r>
            <a:r>
              <a:rPr lang="hr-HR" dirty="0" err="1" smtClean="0"/>
              <a:t>samoocjenjivanje</a:t>
            </a:r>
            <a:r>
              <a:rPr lang="hr-HR" dirty="0" smtClean="0"/>
              <a:t> (</a:t>
            </a:r>
            <a:r>
              <a:rPr lang="hr-HR" dirty="0" err="1" smtClean="0"/>
              <a:t>samoprocjena</a:t>
            </a:r>
            <a:r>
              <a:rPr lang="hr-HR" dirty="0" smtClean="0"/>
              <a:t> svog rada)</a:t>
            </a:r>
          </a:p>
          <a:p>
            <a:r>
              <a:rPr lang="hr-HR" b="1" dirty="0" smtClean="0"/>
              <a:t>Ako učenik ne vjeruje da će uspjeti, neće se ni truditi da uspije! </a:t>
            </a:r>
            <a:endParaRPr lang="hr-HR" b="1" dirty="0"/>
          </a:p>
        </p:txBody>
      </p:sp>
      <p:pic>
        <p:nvPicPr>
          <p:cNvPr id="6146" name="Picture 2" descr="Slikovni rezultat za vanjska motivacija nag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61925"/>
            <a:ext cx="6426200" cy="186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463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121</TotalTime>
  <Words>1216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Franklin Gothic Book</vt:lpstr>
      <vt:lpstr>Crop</vt:lpstr>
      <vt:lpstr>Motivacijske tehnike u nastavi</vt:lpstr>
      <vt:lpstr>Sadržaj</vt:lpstr>
      <vt:lpstr>Što je to motivacija</vt:lpstr>
      <vt:lpstr>PowerPoint Presentation</vt:lpstr>
      <vt:lpstr>Vrste motivacije</vt:lpstr>
      <vt:lpstr>Vrste motivacije …</vt:lpstr>
      <vt:lpstr>Vrste motivacije…</vt:lpstr>
      <vt:lpstr>Zašto je motivacija u nastavi važna?</vt:lpstr>
      <vt:lpstr>Uloga nastavnika</vt:lpstr>
      <vt:lpstr>Što utječe na motivaciju</vt:lpstr>
      <vt:lpstr>Zašto učenici nisu motivirani?</vt:lpstr>
      <vt:lpstr>Motivacijske tehnike</vt:lpstr>
      <vt:lpstr>Vrste motivacijskih tehnika</vt:lpstr>
      <vt:lpstr>Vrste motivacijskih tehnika …</vt:lpstr>
      <vt:lpstr>Vrste motivacijskih tehnika …</vt:lpstr>
      <vt:lpstr>Vrste motivacijskih tehnika …</vt:lpstr>
      <vt:lpstr>Motivacijske tehnike u nastavi</vt:lpstr>
      <vt:lpstr>Zaključak </vt:lpstr>
      <vt:lpstr>PowerPoint Presentation</vt:lpstr>
      <vt:lpstr>Literatura i izvori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Motivacijske tehnike u nastavi</dc:title>
  <dc:creator>Maja</dc:creator>
  <cp:lastModifiedBy>Maja</cp:lastModifiedBy>
  <cp:revision>43</cp:revision>
  <dcterms:created xsi:type="dcterms:W3CDTF">2016-11-25T12:49:58Z</dcterms:created>
  <dcterms:modified xsi:type="dcterms:W3CDTF">2016-11-27T13:15:26Z</dcterms:modified>
</cp:coreProperties>
</file>