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60" r:id="rId5"/>
    <p:sldId id="261" r:id="rId6"/>
    <p:sldId id="262" r:id="rId7"/>
    <p:sldId id="265" r:id="rId8"/>
    <p:sldId id="266" r:id="rId9"/>
    <p:sldId id="276" r:id="rId10"/>
    <p:sldId id="267" r:id="rId11"/>
    <p:sldId id="275" r:id="rId12"/>
    <p:sldId id="268" r:id="rId13"/>
    <p:sldId id="269" r:id="rId14"/>
    <p:sldId id="270" r:id="rId15"/>
    <p:sldId id="285" r:id="rId16"/>
    <p:sldId id="271" r:id="rId17"/>
    <p:sldId id="278" r:id="rId18"/>
    <p:sldId id="279" r:id="rId19"/>
    <p:sldId id="282" r:id="rId20"/>
    <p:sldId id="272" r:id="rId21"/>
    <p:sldId id="273" r:id="rId22"/>
    <p:sldId id="281" r:id="rId23"/>
    <p:sldId id="286" r:id="rId24"/>
    <p:sldId id="287" r:id="rId25"/>
    <p:sldId id="274" r:id="rId26"/>
    <p:sldId id="280" r:id="rId27"/>
    <p:sldId id="283" r:id="rId28"/>
    <p:sldId id="277" r:id="rId29"/>
    <p:sldId id="284" r:id="rId30"/>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CD5E02-5855-4D83-AA0D-BA2B2C247750}" type="datetimeFigureOut">
              <a:rPr lang="sr-Latn-CS" smtClean="0"/>
              <a:pPr/>
              <a:t>5.7.2016</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90E11B-8E8A-43E2-9C62-10B9F8450A9F}" type="slidenum">
              <a:rPr lang="hr-HR" smtClean="0"/>
              <a:pPr/>
              <a:t>‹#›</a:t>
            </a:fld>
            <a:endParaRPr lang="hr-H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F490FD4-2D33-409A-917C-C17F86A8B9DF}" type="slidenum">
              <a:rPr lang="en-US" smtClean="0"/>
              <a:pPr/>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17" name="Footer Placeholder 16"/>
          <p:cNvSpPr>
            <a:spLocks noGrp="1"/>
          </p:cNvSpPr>
          <p:nvPr>
            <p:ph type="ftr" sz="quarter" idx="11"/>
          </p:nvPr>
        </p:nvSpPr>
        <p:spPr/>
        <p:txBody>
          <a:bodyPr/>
          <a:lstStyle/>
          <a:p>
            <a:endParaRPr lang="hr-H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37824B2-CDB7-47BA-93A5-EDF719F2EF8F}" type="slidenum">
              <a:rPr lang="hr-HR" smtClean="0"/>
              <a:pPr/>
              <a:t>‹#›</a:t>
            </a:fld>
            <a:endParaRPr lang="hr-H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37824B2-CDB7-47BA-93A5-EDF719F2EF8F}"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37824B2-CDB7-47BA-93A5-EDF719F2EF8F}"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37824B2-CDB7-47BA-93A5-EDF719F2EF8F}" type="slidenum">
              <a:rPr lang="hr-HR" smtClean="0"/>
              <a:pPr/>
              <a:t>‹#›</a:t>
            </a:fld>
            <a:endParaRPr lang="hr-H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5" name="Footer Placeholder 4"/>
          <p:cNvSpPr>
            <a:spLocks noGrp="1"/>
          </p:cNvSpPr>
          <p:nvPr>
            <p:ph type="ftr" sz="quarter" idx="11"/>
          </p:nvPr>
        </p:nvSpPr>
        <p:spPr>
          <a:xfrm>
            <a:off x="800100" y="6172200"/>
            <a:ext cx="4000500" cy="457200"/>
          </a:xfrm>
        </p:spPr>
        <p:txBody>
          <a:bodyPr/>
          <a:lstStyle/>
          <a:p>
            <a:endParaRPr lang="hr-H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37824B2-CDB7-47BA-93A5-EDF719F2EF8F}"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37824B2-CDB7-47BA-93A5-EDF719F2EF8F}" type="slidenum">
              <a:rPr lang="hr-HR" smtClean="0"/>
              <a:pPr/>
              <a:t>‹#›</a:t>
            </a:fld>
            <a:endParaRPr lang="hr-H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37824B2-CDB7-47BA-93A5-EDF719F2EF8F}" type="slidenum">
              <a:rPr lang="hr-HR" smtClean="0"/>
              <a:pPr/>
              <a:t>‹#›</a:t>
            </a:fld>
            <a:endParaRPr lang="hr-H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37824B2-CDB7-47BA-93A5-EDF719F2EF8F}"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37824B2-CDB7-47BA-93A5-EDF719F2EF8F}"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37824B2-CDB7-47BA-93A5-EDF719F2EF8F}" type="slidenum">
              <a:rPr lang="hr-HR" smtClean="0"/>
              <a:pPr/>
              <a:t>‹#›</a:t>
            </a:fld>
            <a:endParaRPr lang="hr-H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F5B878-C0B2-4922-B944-58E6368D2A1F}" type="datetimeFigureOut">
              <a:rPr lang="sr-Latn-CS" smtClean="0"/>
              <a:pPr/>
              <a:t>5.7.2016</a:t>
            </a:fld>
            <a:endParaRPr lang="hr-HR"/>
          </a:p>
        </p:txBody>
      </p:sp>
      <p:sp>
        <p:nvSpPr>
          <p:cNvPr id="6" name="Footer Placeholder 5"/>
          <p:cNvSpPr>
            <a:spLocks noGrp="1"/>
          </p:cNvSpPr>
          <p:nvPr>
            <p:ph type="ftr" sz="quarter" idx="11"/>
          </p:nvPr>
        </p:nvSpPr>
        <p:spPr>
          <a:xfrm>
            <a:off x="914400" y="6172200"/>
            <a:ext cx="3886200" cy="457200"/>
          </a:xfrm>
        </p:spPr>
        <p:txBody>
          <a:bodyPr/>
          <a:lstStyle/>
          <a:p>
            <a:endParaRPr lang="hr-HR"/>
          </a:p>
        </p:txBody>
      </p:sp>
      <p:sp>
        <p:nvSpPr>
          <p:cNvPr id="7" name="Slide Number Placeholder 6"/>
          <p:cNvSpPr>
            <a:spLocks noGrp="1"/>
          </p:cNvSpPr>
          <p:nvPr>
            <p:ph type="sldNum" sz="quarter" idx="12"/>
          </p:nvPr>
        </p:nvSpPr>
        <p:spPr>
          <a:xfrm>
            <a:off x="146304" y="6208776"/>
            <a:ext cx="457200" cy="457200"/>
          </a:xfrm>
        </p:spPr>
        <p:txBody>
          <a:bodyPr/>
          <a:lstStyle/>
          <a:p>
            <a:fld id="{D37824B2-CDB7-47BA-93A5-EDF719F2EF8F}" type="slidenum">
              <a:rPr lang="hr-HR" smtClean="0"/>
              <a:pPr/>
              <a:t>‹#›</a:t>
            </a:fld>
            <a:endParaRPr lang="hr-H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0F5B878-C0B2-4922-B944-58E6368D2A1F}" type="datetimeFigureOut">
              <a:rPr lang="sr-Latn-CS" smtClean="0"/>
              <a:pPr/>
              <a:t>5.7.2016</a:t>
            </a:fld>
            <a:endParaRPr lang="hr-H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hr-H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37824B2-CDB7-47BA-93A5-EDF719F2EF8F}"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academic.cuesta.edu/acasupp/AS/600INDEX.HT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os-kamenica.com/images/nastava/citanje_lijekprotivstresa.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Novi oblici učenja </a:t>
            </a:r>
            <a:endParaRPr lang="hr-HR" dirty="0"/>
          </a:p>
        </p:txBody>
      </p:sp>
      <p:pic>
        <p:nvPicPr>
          <p:cNvPr id="4" name="Picture 9" descr="Textbook Study Skills">
            <a:hlinkClick r:id="rId2"/>
          </p:cNvPr>
          <p:cNvPicPr>
            <a:picLocks noChangeAspect="1" noChangeArrowheads="1"/>
          </p:cNvPicPr>
          <p:nvPr/>
        </p:nvPicPr>
        <p:blipFill>
          <a:blip r:embed="rId3"/>
          <a:srcRect/>
          <a:stretch>
            <a:fillRect/>
          </a:stretch>
        </p:blipFill>
        <p:spPr bwMode="auto">
          <a:xfrm>
            <a:off x="3286116" y="3143248"/>
            <a:ext cx="2498725" cy="1989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i="1" dirty="0" smtClean="0"/>
              <a:t>Primjer - pisanje po diktatu, 5.r.</a:t>
            </a:r>
            <a:endParaRPr lang="hr-HR" dirty="0"/>
          </a:p>
        </p:txBody>
      </p:sp>
      <p:sp>
        <p:nvSpPr>
          <p:cNvPr id="3" name="Content Placeholder 2"/>
          <p:cNvSpPr>
            <a:spLocks noGrp="1"/>
          </p:cNvSpPr>
          <p:nvPr>
            <p:ph sz="quarter" idx="1"/>
          </p:nvPr>
        </p:nvSpPr>
        <p:spPr/>
        <p:txBody>
          <a:bodyPr>
            <a:normAutofit fontScale="92500" lnSpcReduction="20000"/>
          </a:bodyPr>
          <a:lstStyle/>
          <a:p>
            <a:r>
              <a:rPr lang="hr-HR" dirty="0" smtClean="0">
                <a:latin typeface="Times New Roman" pitchFamily="18" charset="0"/>
                <a:cs typeface="Times New Roman" pitchFamily="18" charset="0"/>
              </a:rPr>
              <a:t>Učenici su zapisali dvije rečenice </a:t>
            </a:r>
          </a:p>
          <a:p>
            <a:r>
              <a:rPr lang="hr-HR" dirty="0" smtClean="0">
                <a:latin typeface="Times New Roman" pitchFamily="18" charset="0"/>
                <a:cs typeface="Times New Roman" pitchFamily="18" charset="0"/>
              </a:rPr>
              <a:t>Učiteljica pokazuje pokrete: </a:t>
            </a:r>
            <a:r>
              <a:rPr lang="hr-HR" i="1" dirty="0" smtClean="0">
                <a:latin typeface="Times New Roman" pitchFamily="18" charset="0"/>
                <a:cs typeface="Times New Roman" pitchFamily="18" charset="0"/>
              </a:rPr>
              <a:t>lijene osmice, aktivaciju ruke, dvostruko šaranje i križno gibanje.</a:t>
            </a:r>
          </a:p>
          <a:p>
            <a:r>
              <a:rPr lang="hr-HR" dirty="0" smtClean="0">
                <a:latin typeface="Times New Roman" pitchFamily="18" charset="0"/>
                <a:cs typeface="Times New Roman" pitchFamily="18" charset="0"/>
              </a:rPr>
              <a:t>Nakon vježbe ponovno su zapisali rečenice </a:t>
            </a:r>
          </a:p>
          <a:p>
            <a:r>
              <a:rPr lang="hr-HR" dirty="0" smtClean="0">
                <a:latin typeface="Times New Roman" pitchFamily="18" charset="0"/>
                <a:cs typeface="Times New Roman" pitchFamily="18" charset="0"/>
              </a:rPr>
              <a:t>rečenice napisane nakon vježba urednije, preglednije, slova pravilnije oblikovana</a:t>
            </a:r>
          </a:p>
          <a:p>
            <a:r>
              <a:rPr lang="hr-HR" dirty="0" smtClean="0">
                <a:latin typeface="Times New Roman" pitchFamily="18" charset="0"/>
                <a:cs typeface="Times New Roman" pitchFamily="18" charset="0"/>
              </a:rPr>
              <a:t> Na pitanje kako su se osjećali pišući, je li bilo ugodnije pisati prije ili poslije vježba, većina je učenika odgovorila da je ugodnije bilo pisati poslije vježba,  osjećali su se opuštenije, aktivnije. </a:t>
            </a:r>
          </a:p>
          <a:p>
            <a:r>
              <a:rPr lang="hr-HR" i="1" dirty="0" smtClean="0">
                <a:latin typeface="Times New Roman" pitchFamily="18" charset="0"/>
                <a:cs typeface="Times New Roman" pitchFamily="18" charset="0"/>
              </a:rPr>
              <a:t>Nekako sam bio mirniji, Činilo mi se da ruka sama piše, Usporedba je nemoguća. Jako se dobro osjećam. Nisam vjerovao da mogu uživati u pisanju.</a:t>
            </a: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10</a:t>
            </a:fld>
            <a:endParaRPr lang="hr-HR"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brodosli.png"/>
          <p:cNvPicPr>
            <a:picLocks noGrp="1" noChangeAspect="1"/>
          </p:cNvPicPr>
          <p:nvPr>
            <p:ph sz="quarter" idx="1"/>
          </p:nvPr>
        </p:nvPicPr>
        <p:blipFill>
          <a:blip r:embed="rId2"/>
          <a:stretch>
            <a:fillRect/>
          </a:stretch>
        </p:blipFill>
        <p:spPr>
          <a:xfrm>
            <a:off x="214282" y="1500174"/>
            <a:ext cx="8761375" cy="401414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Učenje kroz igru</a:t>
            </a:r>
            <a:endParaRPr lang="hr-HR" dirty="0"/>
          </a:p>
        </p:txBody>
      </p:sp>
      <p:sp>
        <p:nvSpPr>
          <p:cNvPr id="3" name="Content Placeholder 2"/>
          <p:cNvSpPr>
            <a:spLocks noGrp="1"/>
          </p:cNvSpPr>
          <p:nvPr>
            <p:ph sz="quarter" idx="1"/>
          </p:nvPr>
        </p:nvSpPr>
        <p:spPr>
          <a:xfrm>
            <a:off x="914400" y="1447800"/>
            <a:ext cx="7729566" cy="4552968"/>
          </a:xfrm>
        </p:spPr>
        <p:txBody>
          <a:bodyPr>
            <a:noAutofit/>
          </a:bodyPr>
          <a:lstStyle/>
          <a:p>
            <a:r>
              <a:rPr lang="hr-HR" sz="2400" dirty="0" smtClean="0">
                <a:latin typeface="Times New Roman" pitchFamily="18" charset="0"/>
                <a:cs typeface="Times New Roman" pitchFamily="18" charset="0"/>
              </a:rPr>
              <a:t>prednosti igre kao oblika učenja:</a:t>
            </a:r>
          </a:p>
          <a:p>
            <a:pPr lvl="2"/>
            <a:r>
              <a:rPr lang="hr-HR" sz="2400" dirty="0" smtClean="0">
                <a:latin typeface="Times New Roman" pitchFamily="18" charset="0"/>
                <a:cs typeface="Times New Roman" pitchFamily="18" charset="0"/>
              </a:rPr>
              <a:t>vrlo je lako postići najveću moguću koncentraciju pažnje</a:t>
            </a:r>
          </a:p>
          <a:p>
            <a:pPr lvl="2"/>
            <a:r>
              <a:rPr lang="hr-HR" sz="2400" dirty="0" smtClean="0">
                <a:latin typeface="Times New Roman" pitchFamily="18" charset="0"/>
                <a:cs typeface="Times New Roman" pitchFamily="18" charset="0"/>
              </a:rPr>
              <a:t>emocionalni stav djece prema igri pozitivniji je nego prema „ozbiljnom“ učenju</a:t>
            </a:r>
          </a:p>
          <a:p>
            <a:pPr lvl="2"/>
            <a:r>
              <a:rPr lang="pl-PL" sz="2400" dirty="0" smtClean="0">
                <a:latin typeface="Times New Roman" pitchFamily="18" charset="0"/>
                <a:cs typeface="Times New Roman" pitchFamily="18" charset="0"/>
              </a:rPr>
              <a:t>aktivnost djece u igri veća je nego u drugom obliku učenja</a:t>
            </a:r>
          </a:p>
          <a:p>
            <a:pPr lvl="2"/>
            <a:r>
              <a:rPr lang="hr-HR" sz="2400" dirty="0" smtClean="0">
                <a:latin typeface="Times New Roman" pitchFamily="18" charset="0"/>
                <a:cs typeface="Times New Roman" pitchFamily="18" charset="0"/>
              </a:rPr>
              <a:t>naučene sadržaje djeca bolje pamte ako ih nauče u igri</a:t>
            </a:r>
          </a:p>
          <a:p>
            <a:pPr lvl="2"/>
            <a:r>
              <a:rPr lang="pt-BR" sz="2400" dirty="0" smtClean="0">
                <a:latin typeface="Times New Roman" pitchFamily="18" charset="0"/>
                <a:cs typeface="Times New Roman" pitchFamily="18" charset="0"/>
              </a:rPr>
              <a:t>u igri se djeca manje umaraju</a:t>
            </a:r>
            <a:endParaRPr lang="hr-HR" sz="2400" dirty="0" smtClean="0">
              <a:latin typeface="Times New Roman" pitchFamily="18" charset="0"/>
              <a:cs typeface="Times New Roman" pitchFamily="18" charset="0"/>
            </a:endParaRPr>
          </a:p>
          <a:p>
            <a:pPr lvl="2"/>
            <a:r>
              <a:rPr lang="hr-HR" sz="2400" dirty="0" smtClean="0">
                <a:latin typeface="Times New Roman" pitchFamily="18" charset="0"/>
                <a:cs typeface="Times New Roman" pitchFamily="18" charset="0"/>
              </a:rPr>
              <a:t>Učenici uče </a:t>
            </a:r>
            <a:r>
              <a:rPr lang="it-IT" sz="2400" dirty="0" smtClean="0">
                <a:latin typeface="Times New Roman" pitchFamily="18" charset="0"/>
                <a:cs typeface="Times New Roman" pitchFamily="18" charset="0"/>
              </a:rPr>
              <a:t>poštivati pravila, dijeliti međusobno uspjehe i poraze</a:t>
            </a:r>
            <a:endParaRPr lang="hr-HR" sz="2400" dirty="0" smtClean="0">
              <a:latin typeface="Times New Roman" pitchFamily="18" charset="0"/>
              <a:cs typeface="Times New Roman" pitchFamily="18" charset="0"/>
            </a:endParaRP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12</a:t>
            </a:fld>
            <a:endParaRPr lang="hr-HR"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sz="quarter" idx="1"/>
          </p:nvPr>
        </p:nvSpPr>
        <p:spPr/>
        <p:txBody>
          <a:bodyPr/>
          <a:lstStyle/>
          <a:p>
            <a:r>
              <a:rPr lang="hr-HR" dirty="0" smtClean="0">
                <a:latin typeface="Times New Roman" pitchFamily="18" charset="0"/>
                <a:cs typeface="Times New Roman" pitchFamily="18" charset="0"/>
              </a:rPr>
              <a:t>Da bi se igre svrhovito koristile najvažnije je prvo upoznati učeničke potrebe.</a:t>
            </a:r>
          </a:p>
          <a:p>
            <a:r>
              <a:rPr lang="hr-HR" dirty="0" smtClean="0">
                <a:latin typeface="Times New Roman" pitchFamily="18" charset="0"/>
                <a:cs typeface="Times New Roman" pitchFamily="18" charset="0"/>
              </a:rPr>
              <a:t>Nakon toga, igre treba prilagoditi dobi učenika i njihovim intelektualnim sposobnostima</a:t>
            </a:r>
          </a:p>
          <a:p>
            <a:r>
              <a:rPr lang="hr-HR" dirty="0" smtClean="0">
                <a:latin typeface="Times New Roman" pitchFamily="18" charset="0"/>
                <a:cs typeface="Times New Roman" pitchFamily="18" charset="0"/>
              </a:rPr>
              <a:t>Dobro osmišljena igra može potaknuti vrlo živu, dinamičnu i raznovrsnu aktivnost učenika</a:t>
            </a:r>
          </a:p>
          <a:p>
            <a:pPr>
              <a:buNone/>
            </a:pPr>
            <a:endParaRPr lang="hr-HR" dirty="0"/>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13</a:t>
            </a:fld>
            <a:endParaRPr lang="hr-HR" altLang="en-US" dirty="0"/>
          </a:p>
        </p:txBody>
      </p:sp>
      <p:pic>
        <p:nvPicPr>
          <p:cNvPr id="5" name="Picture 4" descr="Učenje-kroz-igru.jpg"/>
          <p:cNvPicPr>
            <a:picLocks noChangeAspect="1"/>
          </p:cNvPicPr>
          <p:nvPr/>
        </p:nvPicPr>
        <p:blipFill>
          <a:blip r:embed="rId2"/>
          <a:stretch>
            <a:fillRect/>
          </a:stretch>
        </p:blipFill>
        <p:spPr>
          <a:xfrm>
            <a:off x="3357554" y="4143380"/>
            <a:ext cx="2700336" cy="211791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Primjer - </a:t>
            </a:r>
            <a:r>
              <a:rPr lang="hr-HR" i="1" dirty="0" smtClean="0"/>
              <a:t>Matematički lanac</a:t>
            </a:r>
            <a:br>
              <a:rPr lang="hr-HR" i="1" dirty="0" smtClean="0"/>
            </a:br>
            <a:endParaRPr lang="hr-HR" dirty="0"/>
          </a:p>
        </p:txBody>
      </p:sp>
      <p:sp>
        <p:nvSpPr>
          <p:cNvPr id="3" name="Content Placeholder 2"/>
          <p:cNvSpPr>
            <a:spLocks noGrp="1"/>
          </p:cNvSpPr>
          <p:nvPr>
            <p:ph sz="quarter" idx="1"/>
          </p:nvPr>
        </p:nvSpPr>
        <p:spPr/>
        <p:txBody>
          <a:bodyPr>
            <a:normAutofit lnSpcReduction="10000"/>
          </a:bodyPr>
          <a:lstStyle/>
          <a:p>
            <a:r>
              <a:rPr lang="hr-HR" dirty="0" smtClean="0">
                <a:latin typeface="Times New Roman" pitchFamily="18" charset="0"/>
                <a:cs typeface="Times New Roman" pitchFamily="18" charset="0"/>
              </a:rPr>
              <a:t>Potrebno je izraditi onoliko kartica koliko je učenika u razredu. Jedan učenik počinje igru čitajući zadatak sa svoje kartice, npr. </a:t>
            </a:r>
            <a:r>
              <a:rPr lang="hr-HR" i="1" dirty="0" smtClean="0">
                <a:latin typeface="Times New Roman" pitchFamily="18" charset="0"/>
                <a:cs typeface="Times New Roman" pitchFamily="18" charset="0"/>
              </a:rPr>
              <a:t>Moj broj je 6. Tko ima broj koji je pet puta veći od mog broja? Učenik koji ima na svojoj kartici broj 30 javlja se i čita dalje svoj zadatak.</a:t>
            </a:r>
          </a:p>
          <a:p>
            <a:r>
              <a:rPr lang="hr-HR" dirty="0" smtClean="0">
                <a:latin typeface="Times New Roman" pitchFamily="18" charset="0"/>
                <a:cs typeface="Times New Roman" pitchFamily="18" charset="0"/>
              </a:rPr>
              <a:t>Mogu se kombinirati različiti zadaci i različite računske radnje. Učenici se čitajući i rješavajući zadatak slažu u krug, „lanac“. </a:t>
            </a:r>
          </a:p>
          <a:p>
            <a:r>
              <a:rPr lang="hr-HR" dirty="0" smtClean="0">
                <a:latin typeface="Times New Roman" pitchFamily="18" charset="0"/>
                <a:cs typeface="Times New Roman" pitchFamily="18" charset="0"/>
              </a:rPr>
              <a:t>Igru završava učenik čiji je broj odgovor na jednakost zadnjeg sudionika lanca. Ako su svi učenici pratili igru i točno računali, lanac se zatvara zadnjim i prvim igračem.</a:t>
            </a:r>
            <a:endParaRPr lang="hr-HR" dirty="0">
              <a:latin typeface="Times New Roman" pitchFamily="18" charset="0"/>
              <a:cs typeface="Times New Roman" pitchFamily="18" charset="0"/>
            </a:endParaRP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14</a:t>
            </a:fld>
            <a:endParaRPr lang="hr-HR"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 Pikado</a:t>
            </a:r>
            <a:endParaRPr lang="hr-HR" dirty="0"/>
          </a:p>
        </p:txBody>
      </p:sp>
      <p:sp>
        <p:nvSpPr>
          <p:cNvPr id="3" name="Content Placeholder 2"/>
          <p:cNvSpPr>
            <a:spLocks noGrp="1"/>
          </p:cNvSpPr>
          <p:nvPr>
            <p:ph sz="quarter" idx="1"/>
          </p:nvPr>
        </p:nvSpPr>
        <p:spPr/>
        <p:txBody>
          <a:bodyPr>
            <a:normAutofit/>
          </a:bodyPr>
          <a:lstStyle/>
          <a:p>
            <a:r>
              <a:rPr lang="vi-VN" sz="2800" dirty="0" smtClean="0"/>
              <a:t>Učenik s određene udaljenosti lopticom pokušava pogoditi pikado. Ovisno u koje polje</a:t>
            </a:r>
            <a:r>
              <a:rPr lang="hr-HR" sz="2800" dirty="0" smtClean="0"/>
              <a:t> </a:t>
            </a:r>
            <a:r>
              <a:rPr lang="hr-HR" sz="2800" dirty="0" smtClean="0">
                <a:latin typeface="Times New Roman" pitchFamily="18" charset="0"/>
                <a:cs typeface="Times New Roman" pitchFamily="18" charset="0"/>
              </a:rPr>
              <a:t>pogodi na kartonu pričvršćenom na ploču traži svoj zadatak, rješava ga i glasno svojoj skupini priopćava rezultat. Ako je točno riješio zadatak osvaja bod. Pobjednik je onaj učenik u skupini koji je točno riješio najviše zadataka. Svi učenici u skupini rješavaju adatak u svojim bilježnicama da bi mogli kontrolirati učenika koji rješava zadatak.</a:t>
            </a:r>
            <a:endParaRPr lang="hr-H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85728"/>
            <a:ext cx="7772400" cy="703282"/>
          </a:xfrm>
        </p:spPr>
        <p:txBody>
          <a:bodyPr>
            <a:normAutofit fontScale="90000"/>
          </a:bodyPr>
          <a:lstStyle/>
          <a:p>
            <a:r>
              <a:rPr lang="hr-HR" b="1" dirty="0" smtClean="0"/>
              <a:t>E – učenje</a:t>
            </a:r>
            <a:endParaRPr lang="hr-HR" dirty="0"/>
          </a:p>
        </p:txBody>
      </p:sp>
      <p:sp>
        <p:nvSpPr>
          <p:cNvPr id="3" name="Content Placeholder 2"/>
          <p:cNvSpPr>
            <a:spLocks noGrp="1"/>
          </p:cNvSpPr>
          <p:nvPr>
            <p:ph sz="quarter" idx="1"/>
          </p:nvPr>
        </p:nvSpPr>
        <p:spPr>
          <a:xfrm>
            <a:off x="928662" y="1714488"/>
            <a:ext cx="7772400" cy="4572000"/>
          </a:xfrm>
        </p:spPr>
        <p:txBody>
          <a:bodyPr>
            <a:normAutofit fontScale="77500" lnSpcReduction="20000"/>
          </a:bodyPr>
          <a:lstStyle/>
          <a:p>
            <a:r>
              <a:rPr lang="hr-HR" sz="3100" dirty="0" smtClean="0">
                <a:latin typeface="Times New Roman" pitchFamily="18" charset="0"/>
                <a:cs typeface="Times New Roman" pitchFamily="18" charset="0"/>
              </a:rPr>
              <a:t>učenje potpomognuto računalom</a:t>
            </a:r>
          </a:p>
          <a:p>
            <a:r>
              <a:rPr lang="pl-PL" sz="3100" dirty="0" smtClean="0">
                <a:latin typeface="Times New Roman" pitchFamily="18" charset="0"/>
                <a:cs typeface="Times New Roman" pitchFamily="18" charset="0"/>
              </a:rPr>
              <a:t>Naglasak je na procesu učenja, dok su mediji samo pomoćno sredstvo koje podržava taj proces.</a:t>
            </a:r>
          </a:p>
          <a:p>
            <a:r>
              <a:rPr lang="pl-PL" sz="3100" dirty="0" smtClean="0">
                <a:latin typeface="Times New Roman" pitchFamily="18" charset="0"/>
                <a:cs typeface="Times New Roman" pitchFamily="18" charset="0"/>
              </a:rPr>
              <a:t>može biti nastava na daljinu u kojoj </a:t>
            </a:r>
            <a:r>
              <a:rPr lang="hr-HR" sz="3100" dirty="0" smtClean="0">
                <a:latin typeface="Times New Roman" pitchFamily="18" charset="0"/>
                <a:cs typeface="Times New Roman" pitchFamily="18" charset="0"/>
              </a:rPr>
              <a:t>nastavnik i polaznici nisu fizički na istome mjestu (npr. </a:t>
            </a:r>
            <a:r>
              <a:rPr lang="hr-HR" sz="3100" i="1" dirty="0" smtClean="0">
                <a:latin typeface="Times New Roman" pitchFamily="18" charset="0"/>
                <a:cs typeface="Times New Roman" pitchFamily="18" charset="0"/>
              </a:rPr>
              <a:t>online kolegiji ili </a:t>
            </a:r>
            <a:r>
              <a:rPr lang="hr-HR" sz="3100" dirty="0" smtClean="0">
                <a:latin typeface="Times New Roman" pitchFamily="18" charset="0"/>
                <a:cs typeface="Times New Roman" pitchFamily="18" charset="0"/>
              </a:rPr>
              <a:t>videokonferencijsko predavanje na daljinu), ali može biti i obogaćivanje nastave u učionici (npr. korištenjem interneta, digitalnih prezentacija ili multimedijalnih materijala)</a:t>
            </a:r>
            <a:endParaRPr lang="pl-PL" sz="3100" dirty="0" smtClean="0">
              <a:latin typeface="Times New Roman" pitchFamily="18" charset="0"/>
              <a:cs typeface="Times New Roman" pitchFamily="18" charset="0"/>
            </a:endParaRPr>
          </a:p>
          <a:p>
            <a:r>
              <a:rPr lang="hr-HR" sz="3100" dirty="0" smtClean="0">
                <a:latin typeface="Times New Roman" pitchFamily="18" charset="0"/>
                <a:cs typeface="Times New Roman" pitchFamily="18" charset="0"/>
              </a:rPr>
              <a:t>e-učenje nije </a:t>
            </a:r>
            <a:r>
              <a:rPr lang="hr-HR" sz="3100" i="1" dirty="0" smtClean="0">
                <a:latin typeface="Times New Roman" pitchFamily="18" charset="0"/>
                <a:cs typeface="Times New Roman" pitchFamily="18" charset="0"/>
              </a:rPr>
              <a:t>online knjiga </a:t>
            </a:r>
            <a:r>
              <a:rPr lang="hr-HR" sz="3100" dirty="0" smtClean="0">
                <a:latin typeface="Times New Roman" pitchFamily="18" charset="0"/>
                <a:cs typeface="Times New Roman" pitchFamily="18" charset="0"/>
              </a:rPr>
              <a:t>niti zamjena za nastavu u učionici.</a:t>
            </a:r>
          </a:p>
          <a:p>
            <a:r>
              <a:rPr lang="hr-HR" sz="3100" dirty="0" smtClean="0">
                <a:latin typeface="Times New Roman" pitchFamily="18" charset="0"/>
                <a:cs typeface="Times New Roman" pitchFamily="18" charset="0"/>
              </a:rPr>
              <a:t>Potiče komunikaciju, suradničko i timsko učenje, razvija kritičko mišljenje, otvara prostor kreativnosti i inovacijama, zagovara problemsku nastavu i samostalan istraživački rad</a:t>
            </a:r>
          </a:p>
          <a:p>
            <a:pPr>
              <a:buNone/>
            </a:pPr>
            <a:endParaRPr lang="hr-HR" dirty="0">
              <a:latin typeface="+mj-lt"/>
              <a:cs typeface="Arial" pitchFamily="34" charset="0"/>
            </a:endParaRP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16</a:t>
            </a:fld>
            <a:endParaRPr lang="hr-HR" altLang="en-US" dirty="0"/>
          </a:p>
        </p:txBody>
      </p:sp>
      <p:pic>
        <p:nvPicPr>
          <p:cNvPr id="5" name="Picture 4" descr="Tjedan-Centra-za-e-učenje-Srca-02.jpg"/>
          <p:cNvPicPr>
            <a:picLocks noChangeAspect="1"/>
          </p:cNvPicPr>
          <p:nvPr/>
        </p:nvPicPr>
        <p:blipFill>
          <a:blip r:embed="rId2"/>
          <a:stretch>
            <a:fillRect/>
          </a:stretch>
        </p:blipFill>
        <p:spPr>
          <a:xfrm>
            <a:off x="5857884" y="214290"/>
            <a:ext cx="2935239" cy="1643074"/>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 – učenje - prednosti </a:t>
            </a:r>
            <a:endParaRPr lang="hr-HR" dirty="0"/>
          </a:p>
        </p:txBody>
      </p:sp>
      <p:sp>
        <p:nvSpPr>
          <p:cNvPr id="3" name="Content Placeholder 2"/>
          <p:cNvSpPr>
            <a:spLocks noGrp="1"/>
          </p:cNvSpPr>
          <p:nvPr>
            <p:ph sz="quarter" idx="1"/>
          </p:nvPr>
        </p:nvSpPr>
        <p:spPr/>
        <p:txBody>
          <a:bodyPr/>
          <a:lstStyle/>
          <a:p>
            <a:r>
              <a:rPr lang="hr-HR" dirty="0" smtClean="0">
                <a:latin typeface="Times New Roman" pitchFamily="18" charset="0"/>
                <a:cs typeface="Times New Roman" pitchFamily="18" charset="0"/>
              </a:rPr>
              <a:t>omogućava korisnicima kvalitetno sudjelovanje u nastavi i kada to pitanje udaljenosti, rasporeda i sličnih okolnosti praktički čine nemogućim</a:t>
            </a:r>
          </a:p>
          <a:p>
            <a:r>
              <a:rPr lang="it-IT" dirty="0" smtClean="0">
                <a:latin typeface="Times New Roman" pitchFamily="18" charset="0"/>
                <a:cs typeface="Times New Roman" pitchFamily="18" charset="0"/>
              </a:rPr>
              <a:t>e-učionica otvorena je 24 sata dnevno</a:t>
            </a:r>
            <a:endParaRPr lang="hr-HR" dirty="0" smtClean="0">
              <a:latin typeface="Times New Roman" pitchFamily="18" charset="0"/>
              <a:cs typeface="Times New Roman" pitchFamily="18" charset="0"/>
            </a:endParaRPr>
          </a:p>
          <a:p>
            <a:r>
              <a:rPr lang="hr-HR" dirty="0" smtClean="0">
                <a:latin typeface="Times New Roman" pitchFamily="18" charset="0"/>
                <a:cs typeface="Times New Roman" pitchFamily="18" charset="0"/>
              </a:rPr>
              <a:t>lako je omogućena integracija i pristup drugim izvorima</a:t>
            </a:r>
            <a:endParaRPr lang="hr-H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 – učenje – nedostaci </a:t>
            </a:r>
            <a:endParaRPr lang="hr-HR" dirty="0"/>
          </a:p>
        </p:txBody>
      </p:sp>
      <p:sp>
        <p:nvSpPr>
          <p:cNvPr id="3" name="Content Placeholder 2"/>
          <p:cNvSpPr>
            <a:spLocks noGrp="1"/>
          </p:cNvSpPr>
          <p:nvPr>
            <p:ph sz="quarter" idx="1"/>
          </p:nvPr>
        </p:nvSpPr>
        <p:spPr/>
        <p:txBody>
          <a:bodyPr>
            <a:normAutofit/>
          </a:bodyPr>
          <a:lstStyle/>
          <a:p>
            <a:r>
              <a:rPr lang="vi-VN" sz="2800" dirty="0" smtClean="0"/>
              <a:t>E-učenje zahtijeva od korisnika određena znanja i vještine</a:t>
            </a:r>
            <a:endParaRPr lang="hr-HR" sz="2800" dirty="0" smtClean="0"/>
          </a:p>
          <a:p>
            <a:r>
              <a:rPr lang="pl-PL" sz="2800" dirty="0" smtClean="0">
                <a:latin typeface="Times New Roman" pitchFamily="18" charset="0"/>
                <a:cs typeface="Times New Roman" pitchFamily="18" charset="0"/>
              </a:rPr>
              <a:t>oprema na kojoj se izvodi e-nastava nije stopostotno pouzdana</a:t>
            </a:r>
          </a:p>
          <a:p>
            <a:r>
              <a:rPr lang="pl-PL" sz="2800" dirty="0" smtClean="0">
                <a:latin typeface="Times New Roman" pitchFamily="18" charset="0"/>
                <a:cs typeface="Times New Roman" pitchFamily="18" charset="0"/>
              </a:rPr>
              <a:t>problemi s autorskim pravima za sadržaje određenog tečaja i sl.</a:t>
            </a:r>
            <a:endParaRPr lang="hr-H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1.jpg"/>
          <p:cNvPicPr>
            <a:picLocks noGrp="1" noChangeAspect="1"/>
          </p:cNvPicPr>
          <p:nvPr>
            <p:ph sz="quarter" idx="1"/>
          </p:nvPr>
        </p:nvPicPr>
        <p:blipFill>
          <a:blip r:embed="rId2"/>
          <a:stretch>
            <a:fillRect/>
          </a:stretch>
        </p:blipFill>
        <p:spPr>
          <a:xfrm>
            <a:off x="172559" y="1000109"/>
            <a:ext cx="8409466" cy="4967304"/>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1"/>
                </a:solidFill>
                <a:latin typeface="Arial" pitchFamily="34" charset="0"/>
                <a:cs typeface="Arial" pitchFamily="34" charset="0"/>
              </a:rPr>
              <a:t>Što je učenje?</a:t>
            </a:r>
            <a:endParaRPr lang="hr-HR"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928662" y="1857364"/>
            <a:ext cx="7772400" cy="4572000"/>
          </a:xfrm>
        </p:spPr>
        <p:txBody>
          <a:bodyPr/>
          <a:lstStyle/>
          <a:p>
            <a:r>
              <a:rPr lang="hr-HR" sz="2400" dirty="0" smtClean="0">
                <a:latin typeface="Times New Roman" pitchFamily="18" charset="0"/>
                <a:cs typeface="Times New Roman" pitchFamily="18" charset="0"/>
              </a:rPr>
              <a:t>učenje je relativno trajna promjena u ponašanju (ili ponašajnom potencijalu) izazvana iskustvom (</a:t>
            </a:r>
            <a:r>
              <a:rPr lang="hr-HR" sz="2400" i="1" dirty="0" smtClean="0">
                <a:latin typeface="Times New Roman" pitchFamily="18" charset="0"/>
                <a:cs typeface="Times New Roman" pitchFamily="18" charset="0"/>
              </a:rPr>
              <a:t>Tarpy i Mayer, 1978</a:t>
            </a:r>
            <a:r>
              <a:rPr lang="hr-HR" sz="2400" dirty="0" smtClean="0">
                <a:latin typeface="Times New Roman" pitchFamily="18" charset="0"/>
                <a:cs typeface="Times New Roman" pitchFamily="18" charset="0"/>
              </a:rPr>
              <a:t>)</a:t>
            </a:r>
          </a:p>
          <a:p>
            <a:pPr lvl="1"/>
            <a:endParaRPr lang="hr-HR" dirty="0" smtClean="0">
              <a:latin typeface="Times New Roman" pitchFamily="18" charset="0"/>
              <a:cs typeface="Times New Roman" pitchFamily="18" charset="0"/>
            </a:endParaRPr>
          </a:p>
          <a:p>
            <a:pPr lvl="1"/>
            <a:r>
              <a:rPr lang="hr-HR" dirty="0" smtClean="0">
                <a:latin typeface="Times New Roman" pitchFamily="18" charset="0"/>
                <a:cs typeface="Times New Roman" pitchFamily="18" charset="0"/>
              </a:rPr>
              <a:t>relativno trajna (ne uključuje promjene koje su privremene- izazvane npr. drogom) </a:t>
            </a:r>
          </a:p>
          <a:p>
            <a:pPr lvl="1"/>
            <a:r>
              <a:rPr lang="hr-HR" dirty="0" smtClean="0">
                <a:latin typeface="Times New Roman" pitchFamily="18" charset="0"/>
                <a:cs typeface="Times New Roman" pitchFamily="18" charset="0"/>
              </a:rPr>
              <a:t>rezultat iskustva (ne  uključuje promjene koje su rezultat fizičkog rasta i maturacije)</a:t>
            </a:r>
          </a:p>
          <a:p>
            <a:endParaRPr lang="hr-HR" dirty="0"/>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2</a:t>
            </a:fld>
            <a:endParaRPr lang="hr-HR"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dirty="0" smtClean="0"/>
              <a:t> MAPS tehnika planiranja</a:t>
            </a:r>
            <a:endParaRPr lang="hr-HR" dirty="0"/>
          </a:p>
        </p:txBody>
      </p:sp>
      <p:sp>
        <p:nvSpPr>
          <p:cNvPr id="3" name="Content Placeholder 2"/>
          <p:cNvSpPr>
            <a:spLocks noGrp="1"/>
          </p:cNvSpPr>
          <p:nvPr>
            <p:ph sz="quarter" idx="1"/>
          </p:nvPr>
        </p:nvSpPr>
        <p:spPr/>
        <p:txBody>
          <a:bodyPr/>
          <a:lstStyle/>
          <a:p>
            <a:r>
              <a:rPr lang="hr-HR" dirty="0" smtClean="0">
                <a:latin typeface="Times New Roman" pitchFamily="18" charset="0"/>
                <a:cs typeface="Times New Roman" pitchFamily="18" charset="0"/>
              </a:rPr>
              <a:t>Koristi se prvenstveno kao alat za pomoć djeci s teškoćama u cilju njihove integracije u redovne </a:t>
            </a:r>
            <a:r>
              <a:rPr lang="pl-PL" dirty="0" smtClean="0">
                <a:latin typeface="Times New Roman" pitchFamily="18" charset="0"/>
                <a:cs typeface="Times New Roman" pitchFamily="18" charset="0"/>
              </a:rPr>
              <a:t>škole, ali i za osobno usmjereno planiranje djece i odraslih</a:t>
            </a:r>
          </a:p>
          <a:p>
            <a:r>
              <a:rPr lang="hr-HR" dirty="0" smtClean="0">
                <a:latin typeface="Times New Roman" pitchFamily="18" charset="0"/>
                <a:cs typeface="Times New Roman" pitchFamily="18" charset="0"/>
              </a:rPr>
              <a:t>sjedi se u krugu, jedu se grickalice i pije kava ili sok; prisutni su roditelji, vršnjaci, stručnjaci različitih profila i sam učenik) odgovara se na sedam pitanja koja čine MAPS proces i dovode do osmog koraka, akcijskog plana</a:t>
            </a:r>
            <a:endParaRPr lang="hr-HR" dirty="0">
              <a:latin typeface="Times New Roman" pitchFamily="18" charset="0"/>
              <a:cs typeface="Times New Roman" pitchFamily="18" charset="0"/>
            </a:endParaRP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20</a:t>
            </a:fld>
            <a:endParaRPr lang="hr-HR" altLang="en-US" dirty="0"/>
          </a:p>
        </p:txBody>
      </p:sp>
      <p:pic>
        <p:nvPicPr>
          <p:cNvPr id="5" name="Picture 4" descr="djeca-izlet.jpg"/>
          <p:cNvPicPr>
            <a:picLocks noChangeAspect="1"/>
          </p:cNvPicPr>
          <p:nvPr/>
        </p:nvPicPr>
        <p:blipFill>
          <a:blip r:embed="rId2"/>
          <a:stretch>
            <a:fillRect/>
          </a:stretch>
        </p:blipFill>
        <p:spPr>
          <a:xfrm>
            <a:off x="4714876" y="4572008"/>
            <a:ext cx="3381383" cy="189933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err="1" smtClean="0"/>
              <a:t>Pitanja</a:t>
            </a:r>
            <a:r>
              <a:rPr lang="es-ES" dirty="0" smtClean="0"/>
              <a:t> u MAPS-u su </a:t>
            </a:r>
            <a:r>
              <a:rPr lang="es-ES" dirty="0" err="1" smtClean="0"/>
              <a:t>sljedeća</a:t>
            </a:r>
            <a:r>
              <a:rPr lang="es-ES" dirty="0" smtClean="0"/>
              <a:t>:</a:t>
            </a:r>
            <a:br>
              <a:rPr lang="es-ES" dirty="0" smtClean="0"/>
            </a:br>
            <a:endParaRPr lang="hr-HR" dirty="0"/>
          </a:p>
        </p:txBody>
      </p:sp>
      <p:sp>
        <p:nvSpPr>
          <p:cNvPr id="3" name="Content Placeholder 2"/>
          <p:cNvSpPr>
            <a:spLocks noGrp="1"/>
          </p:cNvSpPr>
          <p:nvPr>
            <p:ph sz="quarter" idx="1"/>
          </p:nvPr>
        </p:nvSpPr>
        <p:spPr/>
        <p:txBody>
          <a:bodyPr>
            <a:normAutofit fontScale="85000" lnSpcReduction="10000"/>
          </a:bodyPr>
          <a:lstStyle/>
          <a:p>
            <a:r>
              <a:rPr lang="pl-PL" dirty="0" smtClean="0">
                <a:latin typeface="Times New Roman" pitchFamily="18" charset="0"/>
                <a:cs typeface="Times New Roman" pitchFamily="18" charset="0"/>
              </a:rPr>
              <a:t>1. </a:t>
            </a:r>
            <a:r>
              <a:rPr lang="pl-PL" i="1" dirty="0" smtClean="0">
                <a:latin typeface="Times New Roman" pitchFamily="18" charset="0"/>
                <a:cs typeface="Times New Roman" pitchFamily="18" charset="0"/>
              </a:rPr>
              <a:t>Koja je povijest? (što se s njim dosad događalo, gdje je bio – terapijski/ </a:t>
            </a:r>
            <a:r>
              <a:rPr lang="hr-HR" dirty="0" smtClean="0">
                <a:latin typeface="Times New Roman" pitchFamily="18" charset="0"/>
                <a:cs typeface="Times New Roman" pitchFamily="18" charset="0"/>
              </a:rPr>
              <a:t>rehabilitacijski/ obrazovno; u kojim uvjetima živi i sl.)</a:t>
            </a:r>
          </a:p>
          <a:p>
            <a:r>
              <a:rPr lang="pl-PL" dirty="0" smtClean="0">
                <a:latin typeface="Times New Roman" pitchFamily="18" charset="0"/>
                <a:cs typeface="Times New Roman" pitchFamily="18" charset="0"/>
              </a:rPr>
              <a:t>2. </a:t>
            </a:r>
            <a:r>
              <a:rPr lang="pl-PL" i="1" dirty="0" smtClean="0">
                <a:latin typeface="Times New Roman" pitchFamily="18" charset="0"/>
                <a:cs typeface="Times New Roman" pitchFamily="18" charset="0"/>
              </a:rPr>
              <a:t>Koji je tvoj san za? (što bi bilo najbolje za njega, bez ikakvih ograničenja)</a:t>
            </a:r>
          </a:p>
          <a:p>
            <a:r>
              <a:rPr lang="pl-PL" dirty="0" smtClean="0">
                <a:latin typeface="Times New Roman" pitchFamily="18" charset="0"/>
                <a:cs typeface="Times New Roman" pitchFamily="18" charset="0"/>
              </a:rPr>
              <a:t>3. </a:t>
            </a:r>
            <a:r>
              <a:rPr lang="pl-PL" i="1" dirty="0" smtClean="0">
                <a:latin typeface="Times New Roman" pitchFamily="18" charset="0"/>
                <a:cs typeface="Times New Roman" pitchFamily="18" charset="0"/>
              </a:rPr>
              <a:t>Koja je tvoja noćna mora za? (što je najgore što mu se može dogoditi)</a:t>
            </a:r>
          </a:p>
          <a:p>
            <a:r>
              <a:rPr lang="pl-PL" dirty="0" smtClean="0">
                <a:latin typeface="Times New Roman" pitchFamily="18" charset="0"/>
                <a:cs typeface="Times New Roman" pitchFamily="18" charset="0"/>
              </a:rPr>
              <a:t>4. </a:t>
            </a:r>
            <a:r>
              <a:rPr lang="pl-PL" i="1" dirty="0" smtClean="0">
                <a:latin typeface="Times New Roman" pitchFamily="18" charset="0"/>
                <a:cs typeface="Times New Roman" pitchFamily="18" charset="0"/>
              </a:rPr>
              <a:t>Tko je? (kakav je, po čemu ga se prepoznaje, koje su mu vrijednosti)</a:t>
            </a:r>
          </a:p>
          <a:p>
            <a:r>
              <a:rPr lang="pl-PL" dirty="0" smtClean="0">
                <a:latin typeface="Times New Roman" pitchFamily="18" charset="0"/>
                <a:cs typeface="Times New Roman" pitchFamily="18" charset="0"/>
              </a:rPr>
              <a:t>5. </a:t>
            </a:r>
            <a:r>
              <a:rPr lang="pl-PL" i="1" dirty="0" smtClean="0">
                <a:latin typeface="Times New Roman" pitchFamily="18" charset="0"/>
                <a:cs typeface="Times New Roman" pitchFamily="18" charset="0"/>
              </a:rPr>
              <a:t>Koje su jake strane, za što je nadaren i koje su mu sposobnosti?</a:t>
            </a:r>
          </a:p>
          <a:p>
            <a:r>
              <a:rPr lang="it-IT" dirty="0" smtClean="0">
                <a:latin typeface="Times New Roman" pitchFamily="18" charset="0"/>
                <a:cs typeface="Times New Roman" pitchFamily="18" charset="0"/>
              </a:rPr>
              <a:t>6. </a:t>
            </a:r>
            <a:r>
              <a:rPr lang="it-IT" i="1" dirty="0" smtClean="0">
                <a:latin typeface="Times New Roman" pitchFamily="18" charset="0"/>
                <a:cs typeface="Times New Roman" pitchFamily="18" charset="0"/>
              </a:rPr>
              <a:t>Koje su njegove potrebe?</a:t>
            </a:r>
          </a:p>
          <a:p>
            <a:r>
              <a:rPr lang="hr-HR" dirty="0" smtClean="0">
                <a:latin typeface="Times New Roman" pitchFamily="18" charset="0"/>
                <a:cs typeface="Times New Roman" pitchFamily="18" charset="0"/>
              </a:rPr>
              <a:t>7. </a:t>
            </a:r>
            <a:r>
              <a:rPr lang="hr-HR" i="1" dirty="0" smtClean="0">
                <a:latin typeface="Times New Roman" pitchFamily="18" charset="0"/>
                <a:cs typeface="Times New Roman" pitchFamily="18" charset="0"/>
              </a:rPr>
              <a:t>Kako bi izgledao idealan dan u školi i što možemo napraviti da se to ostvari?</a:t>
            </a: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21</a:t>
            </a:fld>
            <a:endParaRPr lang="hr-HR"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800" dirty="0" smtClean="0"/>
              <a:t>Višestruka je korist za</a:t>
            </a:r>
            <a:br>
              <a:rPr lang="hr-HR" sz="2800" dirty="0" smtClean="0"/>
            </a:br>
            <a:r>
              <a:rPr lang="hr-HR" sz="2800" dirty="0" smtClean="0"/>
              <a:t>sve sudionike odgojno-obrazovnog procesa:</a:t>
            </a:r>
            <a:endParaRPr lang="hr-HR" sz="2800" dirty="0"/>
          </a:p>
        </p:txBody>
      </p:sp>
      <p:sp>
        <p:nvSpPr>
          <p:cNvPr id="3" name="Content Placeholder 2"/>
          <p:cNvSpPr>
            <a:spLocks noGrp="1"/>
          </p:cNvSpPr>
          <p:nvPr>
            <p:ph sz="quarter" idx="1"/>
          </p:nvPr>
        </p:nvSpPr>
        <p:spPr/>
        <p:txBody>
          <a:bodyPr>
            <a:normAutofit lnSpcReduction="10000"/>
          </a:bodyPr>
          <a:lstStyle/>
          <a:p>
            <a:r>
              <a:rPr lang="it-IT" b="1" dirty="0" smtClean="0">
                <a:latin typeface="Times New Roman" pitchFamily="18" charset="0"/>
                <a:cs typeface="Times New Roman" pitchFamily="18" charset="0"/>
              </a:rPr>
              <a:t>Učitelji</a:t>
            </a:r>
            <a:r>
              <a:rPr lang="hr-HR" dirty="0" smtClean="0">
                <a:latin typeface="Times New Roman" pitchFamily="18" charset="0"/>
                <a:cs typeface="Times New Roman" pitchFamily="18" charset="0"/>
              </a:rPr>
              <a:t> </a:t>
            </a:r>
            <a:r>
              <a:rPr lang="it-IT" dirty="0" smtClean="0">
                <a:latin typeface="Times New Roman" pitchFamily="18" charset="0"/>
                <a:cs typeface="Times New Roman" pitchFamily="18" charset="0"/>
              </a:rPr>
              <a:t>mogu progovoriti o svojim strahovima, ali i nadama, dati i primiti</a:t>
            </a:r>
            <a:r>
              <a:rPr lang="hr-HR" dirty="0" smtClean="0">
                <a:latin typeface="Times New Roman" pitchFamily="18" charset="0"/>
                <a:cs typeface="Times New Roman" pitchFamily="18" charset="0"/>
              </a:rPr>
              <a:t> podršku i roditeljima i stručnjacima</a:t>
            </a:r>
          </a:p>
          <a:p>
            <a:r>
              <a:rPr lang="hr-HR" b="1" dirty="0" smtClean="0">
                <a:latin typeface="Times New Roman" pitchFamily="18" charset="0"/>
                <a:cs typeface="Times New Roman" pitchFamily="18" charset="0"/>
              </a:rPr>
              <a:t>roditelji</a:t>
            </a:r>
            <a:r>
              <a:rPr lang="hr-HR" dirty="0" smtClean="0">
                <a:latin typeface="Times New Roman" pitchFamily="18" charset="0"/>
                <a:cs typeface="Times New Roman" pitchFamily="18" charset="0"/>
              </a:rPr>
              <a:t> imaju priliku postavljati pitanja i davati odgovore, usmjeravati učitelje, ali </a:t>
            </a:r>
            <a:r>
              <a:rPr lang="it-IT" dirty="0" smtClean="0">
                <a:latin typeface="Times New Roman" pitchFamily="18" charset="0"/>
                <a:cs typeface="Times New Roman" pitchFamily="18" charset="0"/>
              </a:rPr>
              <a:t>i sebe, davati podršku i primati je</a:t>
            </a:r>
            <a:endParaRPr lang="hr-HR" dirty="0" smtClean="0">
              <a:latin typeface="Times New Roman" pitchFamily="18" charset="0"/>
              <a:cs typeface="Times New Roman" pitchFamily="18" charset="0"/>
            </a:endParaRPr>
          </a:p>
          <a:p>
            <a:r>
              <a:rPr lang="hr-HR" b="1" dirty="0" smtClean="0">
                <a:latin typeface="Times New Roman" pitchFamily="18" charset="0"/>
                <a:cs typeface="Times New Roman" pitchFamily="18" charset="0"/>
              </a:rPr>
              <a:t>učenicima</a:t>
            </a:r>
            <a:r>
              <a:rPr lang="hr-HR" dirty="0" smtClean="0">
                <a:latin typeface="Times New Roman" pitchFamily="18" charset="0"/>
                <a:cs typeface="Times New Roman" pitchFamily="18" charset="0"/>
              </a:rPr>
              <a:t> se omogućuje da sam sudjeluje u planiranju vlastite budućnosti, da uistinu postane subjekt u odgojno-obrazovnom procesu. Već u samom planiranju razvija osobne i socijalne kompetencije (svijest o vlastitim snagama, asertivnost,znati se zauzeti za sebe, preuzeti odgovornost…) i postaje dio tima – svog tima</a:t>
            </a:r>
            <a:endParaRPr lang="hr-H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6908"/>
          </a:xfrm>
        </p:spPr>
        <p:txBody>
          <a:bodyPr/>
          <a:lstStyle/>
          <a:p>
            <a:r>
              <a:rPr lang="hr-HR" dirty="0" smtClean="0"/>
              <a:t>Primjer </a:t>
            </a:r>
            <a:endParaRPr lang="hr-HR" dirty="0"/>
          </a:p>
        </p:txBody>
      </p:sp>
      <p:sp>
        <p:nvSpPr>
          <p:cNvPr id="3" name="Content Placeholder 2"/>
          <p:cNvSpPr>
            <a:spLocks noGrp="1"/>
          </p:cNvSpPr>
          <p:nvPr>
            <p:ph sz="quarter" idx="1"/>
          </p:nvPr>
        </p:nvSpPr>
        <p:spPr>
          <a:xfrm>
            <a:off x="857224" y="1428736"/>
            <a:ext cx="7772400" cy="4714908"/>
          </a:xfrm>
        </p:spPr>
        <p:txBody>
          <a:bodyPr>
            <a:noAutofit/>
          </a:bodyPr>
          <a:lstStyle/>
          <a:p>
            <a:r>
              <a:rPr lang="hr-HR" sz="2400" dirty="0" smtClean="0">
                <a:latin typeface="Times New Roman" pitchFamily="18" charset="0"/>
                <a:cs typeface="Times New Roman" pitchFamily="18" charset="0"/>
              </a:rPr>
              <a:t>N. N. se uključuje u prvi razred redovne škole. Povjerenstvo za upis u prvi razred je </a:t>
            </a:r>
            <a:r>
              <a:rPr lang="vi-VN" sz="2400" dirty="0" smtClean="0">
                <a:latin typeface="Times New Roman" pitchFamily="18" charset="0"/>
                <a:cs typeface="Times New Roman" pitchFamily="18" charset="0"/>
              </a:rPr>
              <a:t>predložilo primjenu prilagođenog programa</a:t>
            </a:r>
            <a:endParaRPr lang="hr-HR" sz="2400" dirty="0" smtClean="0">
              <a:latin typeface="Times New Roman" pitchFamily="18" charset="0"/>
              <a:cs typeface="Times New Roman" pitchFamily="18" charset="0"/>
            </a:endParaRPr>
          </a:p>
          <a:p>
            <a:r>
              <a:rPr lang="pl-PL" sz="2400" dirty="0" smtClean="0">
                <a:latin typeface="Times New Roman" pitchFamily="18" charset="0"/>
                <a:cs typeface="Times New Roman" pitchFamily="18" charset="0"/>
              </a:rPr>
              <a:t>Prisutni na sastanku - N. N., majka, otac i sestra, bratić </a:t>
            </a:r>
            <a:r>
              <a:rPr lang="hr-HR" sz="2400" dirty="0" smtClean="0">
                <a:latin typeface="Times New Roman" pitchFamily="18" charset="0"/>
                <a:cs typeface="Times New Roman" pitchFamily="18" charset="0"/>
              </a:rPr>
              <a:t>(koji je ujedno i najbolji prijatelj), dvoje djece koja su išla u vrtić s N.N., a nastavit će i školovanje zajedno, razredna učiteljica, obiteljska liječnica, socijalni radnik, psiholog i rehabilitator</a:t>
            </a:r>
          </a:p>
          <a:p>
            <a:r>
              <a:rPr lang="hr-HR" sz="2400" dirty="0" smtClean="0">
                <a:latin typeface="Times New Roman" pitchFamily="18" charset="0"/>
                <a:cs typeface="Times New Roman" pitchFamily="18" charset="0"/>
              </a:rPr>
              <a:t>Voditelj je postavljao pitanje za pitanjem. Svi su se uključivali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sz="quarter" idx="1"/>
          </p:nvPr>
        </p:nvSpPr>
        <p:spPr/>
        <p:txBody>
          <a:bodyPr>
            <a:normAutofit fontScale="77500" lnSpcReduction="20000"/>
          </a:bodyPr>
          <a:lstStyle/>
          <a:p>
            <a:pPr>
              <a:lnSpc>
                <a:spcPct val="120000"/>
              </a:lnSpc>
            </a:pPr>
            <a:r>
              <a:rPr lang="hr-HR" sz="2900" dirty="0" smtClean="0">
                <a:latin typeface="Times New Roman" pitchFamily="18" charset="0"/>
                <a:cs typeface="Times New Roman" pitchFamily="18" charset="0"/>
              </a:rPr>
              <a:t>Nakon što je odgovoreno na svih sedam pitanja, voditelj je pročitao zabilježeno i pitao sudionike da li se svi slažu s onim što je izdvojeno kao bitno. </a:t>
            </a:r>
          </a:p>
          <a:p>
            <a:pPr>
              <a:lnSpc>
                <a:spcPct val="120000"/>
              </a:lnSpc>
            </a:pPr>
            <a:r>
              <a:rPr lang="hr-HR" sz="2900" dirty="0" smtClean="0">
                <a:latin typeface="Times New Roman" pitchFamily="18" charset="0"/>
                <a:cs typeface="Times New Roman" pitchFamily="18" charset="0"/>
              </a:rPr>
              <a:t>Sljedeći korak – izrada </a:t>
            </a:r>
            <a:r>
              <a:rPr lang="vi-VN" sz="2900" dirty="0" smtClean="0">
                <a:latin typeface="Times New Roman" pitchFamily="18" charset="0"/>
                <a:cs typeface="Times New Roman" pitchFamily="18" charset="0"/>
              </a:rPr>
              <a:t>akcijskog plana za prvi tjedan nastave. Određeno je gdje će N. N. sjediti (blizu učiteljice,</a:t>
            </a:r>
            <a:r>
              <a:rPr lang="hr-HR" sz="2900" dirty="0" smtClean="0">
                <a:latin typeface="Times New Roman" pitchFamily="18" charset="0"/>
                <a:cs typeface="Times New Roman" pitchFamily="18" charset="0"/>
              </a:rPr>
              <a:t> a do svoje prijateljice). Učiteljica je u svoj plan dodala obaveznu svakodnevnu priču, a predložila je i pokušaj dramatizacije bajke </a:t>
            </a:r>
            <a:r>
              <a:rPr lang="hr-HR" sz="2900" i="1" dirty="0" smtClean="0">
                <a:latin typeface="Times New Roman" pitchFamily="18" charset="0"/>
                <a:cs typeface="Times New Roman" pitchFamily="18" charset="0"/>
              </a:rPr>
              <a:t>Vuk i sedam kozlića. </a:t>
            </a:r>
            <a:r>
              <a:rPr lang="hr-HR" sz="2900" dirty="0" smtClean="0">
                <a:latin typeface="Times New Roman" pitchFamily="18" charset="0"/>
                <a:cs typeface="Times New Roman" pitchFamily="18" charset="0"/>
              </a:rPr>
              <a:t>N. N. je prihvatila prijedlog da svoju upornost dokaže sudjelovanjem u nastavi i izradi domaćih zadaća. Majka je preuzela brigu oko organizacije slobodnog vremena u kojem će N. N. Moći zadovoljiti svoju potrebu za istraživanjem i igrom s ljubimcem.</a:t>
            </a:r>
          </a:p>
          <a:p>
            <a:endParaRPr lang="hr-H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357166"/>
            <a:ext cx="3857652" cy="1143008"/>
          </a:xfrm>
        </p:spPr>
        <p:txBody>
          <a:bodyPr>
            <a:normAutofit fontScale="90000"/>
          </a:bodyPr>
          <a:lstStyle/>
          <a:p>
            <a:r>
              <a:rPr lang="hr-HR" b="1" dirty="0" smtClean="0"/>
              <a:t>Kultura rada s </a:t>
            </a:r>
            <a:br>
              <a:rPr lang="hr-HR" b="1" dirty="0" smtClean="0"/>
            </a:br>
            <a:r>
              <a:rPr lang="hr-HR" b="1" dirty="0" smtClean="0"/>
              <a:t>pogreškama</a:t>
            </a:r>
            <a:endParaRPr lang="hr-HR" dirty="0"/>
          </a:p>
        </p:txBody>
      </p:sp>
      <p:sp>
        <p:nvSpPr>
          <p:cNvPr id="3" name="Content Placeholder 2"/>
          <p:cNvSpPr>
            <a:spLocks noGrp="1"/>
          </p:cNvSpPr>
          <p:nvPr>
            <p:ph sz="quarter" idx="1"/>
          </p:nvPr>
        </p:nvSpPr>
        <p:spPr>
          <a:xfrm>
            <a:off x="857224" y="2286000"/>
            <a:ext cx="7772400" cy="4572000"/>
          </a:xfrm>
        </p:spPr>
        <p:txBody>
          <a:bodyPr>
            <a:normAutofit fontScale="92500" lnSpcReduction="10000"/>
          </a:bodyPr>
          <a:lstStyle/>
          <a:p>
            <a:r>
              <a:rPr lang="hr-HR" dirty="0" smtClean="0">
                <a:latin typeface="Times New Roman" pitchFamily="18" charset="0"/>
                <a:cs typeface="Times New Roman" pitchFamily="18" charset="0"/>
              </a:rPr>
              <a:t>temeljni element „kulture rada s pogreškama“ je kreiranje sigurnog okruženja </a:t>
            </a:r>
          </a:p>
          <a:p>
            <a:r>
              <a:rPr lang="hr-HR" dirty="0" smtClean="0">
                <a:latin typeface="Times New Roman" pitchFamily="18" charset="0"/>
                <a:cs typeface="Times New Roman" pitchFamily="18" charset="0"/>
              </a:rPr>
              <a:t>Učenici će bolje učiti iz svojih pogrešaka ako im ne ukazujemo izravno na rješenje,</a:t>
            </a:r>
            <a:r>
              <a:rPr lang="pl-PL" dirty="0" smtClean="0">
                <a:latin typeface="Times New Roman" pitchFamily="18" charset="0"/>
                <a:cs typeface="Times New Roman" pitchFamily="18" charset="0"/>
              </a:rPr>
              <a:t>nego im pomažemo u pronalaženju strategije za samostalno pronalaženje rješenja</a:t>
            </a:r>
          </a:p>
          <a:p>
            <a:r>
              <a:rPr lang="hr-HR" dirty="0" smtClean="0">
                <a:latin typeface="Times New Roman" pitchFamily="18" charset="0"/>
                <a:cs typeface="Times New Roman" pitchFamily="18" charset="0"/>
              </a:rPr>
              <a:t>važno je jasno razgraničiti faze vježbanja – učenja (formativnog vrednovanja) i ispitivanja –ocjenjivanja (sumativnog vrednovanja)</a:t>
            </a:r>
          </a:p>
          <a:p>
            <a:r>
              <a:rPr lang="hr-HR" dirty="0" smtClean="0">
                <a:latin typeface="Times New Roman" pitchFamily="18" charset="0"/>
                <a:cs typeface="Times New Roman" pitchFamily="18" charset="0"/>
              </a:rPr>
              <a:t>Stvoriti sigurno okruženje u kojem će se ublažiti strah od činjenja grešaka u fazi vježbanja</a:t>
            </a:r>
          </a:p>
          <a:p>
            <a:r>
              <a:rPr lang="hr-HR" dirty="0" smtClean="0">
                <a:latin typeface="Times New Roman" pitchFamily="18" charset="0"/>
                <a:cs typeface="Times New Roman" pitchFamily="18" charset="0"/>
              </a:rPr>
              <a:t>Učenicima trebaju pozitivna iskustva "griješenja" da bi se prepustili slobodi otkrivanja</a:t>
            </a:r>
            <a:endParaRPr lang="hr-HR" dirty="0">
              <a:latin typeface="Times New Roman" pitchFamily="18" charset="0"/>
              <a:cs typeface="Times New Roman" pitchFamily="18" charset="0"/>
            </a:endParaRP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25</a:t>
            </a:fld>
            <a:endParaRPr lang="hr-HR" altLang="en-US" dirty="0"/>
          </a:p>
        </p:txBody>
      </p:sp>
      <p:pic>
        <p:nvPicPr>
          <p:cNvPr id="5" name="Picture 4" descr="MakinMistakes.jpg"/>
          <p:cNvPicPr>
            <a:picLocks noChangeAspect="1"/>
          </p:cNvPicPr>
          <p:nvPr/>
        </p:nvPicPr>
        <p:blipFill>
          <a:blip r:embed="rId2"/>
          <a:stretch>
            <a:fillRect/>
          </a:stretch>
        </p:blipFill>
        <p:spPr>
          <a:xfrm>
            <a:off x="5000628" y="107145"/>
            <a:ext cx="3929090" cy="2210113"/>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Kako stvoriti sigurno okruženje (Glaser, 2005.)</a:t>
            </a:r>
            <a:endParaRPr lang="hr-HR" dirty="0"/>
          </a:p>
        </p:txBody>
      </p:sp>
      <p:sp>
        <p:nvSpPr>
          <p:cNvPr id="3" name="Content Placeholder 2"/>
          <p:cNvSpPr>
            <a:spLocks noGrp="1"/>
          </p:cNvSpPr>
          <p:nvPr>
            <p:ph sz="quarter" idx="1"/>
          </p:nvPr>
        </p:nvSpPr>
        <p:spPr/>
        <p:txBody>
          <a:bodyPr>
            <a:normAutofit fontScale="92500"/>
          </a:bodyPr>
          <a:lstStyle/>
          <a:p>
            <a:r>
              <a:rPr lang="hr-HR" i="1" dirty="0" smtClean="0">
                <a:latin typeface="Times New Roman" pitchFamily="18" charset="0"/>
                <a:cs typeface="Times New Roman" pitchFamily="18" charset="0"/>
              </a:rPr>
              <a:t>Moramo stvoriti uvjete u kojima se učenici osjećaju sigurnima da mogu riskirati neuspjeh.</a:t>
            </a:r>
            <a:endParaRPr lang="hr-HR" dirty="0" smtClean="0">
              <a:latin typeface="Times New Roman" pitchFamily="18" charset="0"/>
              <a:cs typeface="Times New Roman" pitchFamily="18" charset="0"/>
            </a:endParaRPr>
          </a:p>
          <a:p>
            <a:r>
              <a:rPr lang="hr-HR" i="1" dirty="0" smtClean="0">
                <a:latin typeface="Times New Roman" pitchFamily="18" charset="0"/>
                <a:cs typeface="Times New Roman" pitchFamily="18" charset="0"/>
              </a:rPr>
              <a:t>Strah je glavna zapreka učenju, strah od neuspjeha, strah od kritike, strah da ću ispasti glup.</a:t>
            </a:r>
          </a:p>
          <a:p>
            <a:r>
              <a:rPr lang="hr-HR" i="1" dirty="0" smtClean="0">
                <a:latin typeface="Times New Roman" pitchFamily="18" charset="0"/>
                <a:cs typeface="Times New Roman" pitchFamily="18" charset="0"/>
              </a:rPr>
              <a:t>Nastavnik u kvalitetnoj školi omogućava učeniku da griješi bez kazne.</a:t>
            </a:r>
          </a:p>
          <a:p>
            <a:r>
              <a:rPr lang="hr-HR" i="1" dirty="0" smtClean="0">
                <a:latin typeface="Times New Roman" pitchFamily="18" charset="0"/>
                <a:cs typeface="Times New Roman" pitchFamily="18" charset="0"/>
              </a:rPr>
              <a:t>Kada se ukloni strah, onda učenik iskušava svoje mogućnosti.</a:t>
            </a:r>
          </a:p>
          <a:p>
            <a:r>
              <a:rPr lang="hr-HR" i="1" dirty="0" smtClean="0">
                <a:latin typeface="Times New Roman" pitchFamily="18" charset="0"/>
                <a:cs typeface="Times New Roman" pitchFamily="18" charset="0"/>
              </a:rPr>
              <a:t>Objaviti dobrodošlicu pogreškama znači ohrabriti dijete.</a:t>
            </a:r>
          </a:p>
          <a:p>
            <a:r>
              <a:rPr lang="hr-HR" i="1" dirty="0" smtClean="0">
                <a:latin typeface="Times New Roman" pitchFamily="18" charset="0"/>
                <a:cs typeface="Times New Roman" pitchFamily="18" charset="0"/>
              </a:rPr>
              <a:t>Stvoriti povjerenje znači stvoriti osjećaj: ja sam ovdje da ti pomognem, a ne da te povrijedim. </a:t>
            </a:r>
            <a:endParaRPr lang="hr-H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rying-giving-your-best-shot-life-career-learning-mistakes-34340276.jpg"/>
          <p:cNvPicPr>
            <a:picLocks noGrp="1" noChangeAspect="1"/>
          </p:cNvPicPr>
          <p:nvPr>
            <p:ph sz="quarter" idx="1"/>
          </p:nvPr>
        </p:nvPicPr>
        <p:blipFill>
          <a:blip r:embed="rId2"/>
          <a:stretch>
            <a:fillRect/>
          </a:stretch>
        </p:blipFill>
        <p:spPr>
          <a:xfrm>
            <a:off x="2000232" y="994539"/>
            <a:ext cx="4857784" cy="4751784"/>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Literatura </a:t>
            </a:r>
            <a:endParaRPr lang="hr-HR" dirty="0"/>
          </a:p>
        </p:txBody>
      </p:sp>
      <p:sp>
        <p:nvSpPr>
          <p:cNvPr id="3" name="Content Placeholder 2"/>
          <p:cNvSpPr>
            <a:spLocks noGrp="1"/>
          </p:cNvSpPr>
          <p:nvPr>
            <p:ph sz="quarter" idx="1"/>
          </p:nvPr>
        </p:nvSpPr>
        <p:spPr/>
        <p:txBody>
          <a:bodyPr/>
          <a:lstStyle/>
          <a:p>
            <a:r>
              <a:rPr lang="hr-HR" dirty="0" smtClean="0">
                <a:latin typeface="Times New Roman" pitchFamily="18" charset="0"/>
                <a:cs typeface="Times New Roman" pitchFamily="18" charset="0"/>
              </a:rPr>
              <a:t>https://pogledkrozprozor.wordpress.com/2011/05/30/metode-ucenja-pomocu-pokreta-i-vjezbi-za-mozak/</a:t>
            </a:r>
          </a:p>
          <a:p>
            <a:r>
              <a:rPr lang="hr-HR" dirty="0" smtClean="0">
                <a:latin typeface="Times New Roman" pitchFamily="18" charset="0"/>
                <a:cs typeface="Times New Roman" pitchFamily="18" charset="0"/>
              </a:rPr>
              <a:t>Božin, S., Milović, S., Pašalić, A., Schroder, B.; Svatko uči na svoj način priručnik, AZOO, 2011.ž</a:t>
            </a:r>
          </a:p>
          <a:p>
            <a:r>
              <a:rPr lang="hr-HR" dirty="0" smtClean="0">
                <a:latin typeface="Times New Roman" pitchFamily="18" charset="0"/>
                <a:cs typeface="Times New Roman" pitchFamily="18" charset="0"/>
              </a:rPr>
              <a:t>Rodek, S., Novi mediji i nova kultura učenja </a:t>
            </a:r>
          </a:p>
          <a:p>
            <a:pPr>
              <a:buNone/>
            </a:pPr>
            <a:endParaRPr lang="hr-H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Hvala na pozornosti! </a:t>
            </a:r>
            <a:endParaRPr lang="hr-HR" dirty="0"/>
          </a:p>
        </p:txBody>
      </p:sp>
      <p:pic>
        <p:nvPicPr>
          <p:cNvPr id="4" name="Content Placeholder 3" descr="citanje lijekprotivstresa">
            <a:hlinkClick r:id="rId2" tgtFrame="&quot;_blank&quot;"/>
          </p:cNvPr>
          <p:cNvPicPr>
            <a:picLocks noGrp="1"/>
          </p:cNvPicPr>
          <p:nvPr>
            <p:ph sz="quarter" idx="1"/>
          </p:nvPr>
        </p:nvPicPr>
        <p:blipFill>
          <a:blip r:embed="rId3" cstate="print"/>
          <a:srcRect/>
          <a:stretch>
            <a:fillRect/>
          </a:stretch>
        </p:blipFill>
        <p:spPr bwMode="auto">
          <a:xfrm>
            <a:off x="2643174" y="2285992"/>
            <a:ext cx="3571900" cy="30718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1"/>
                </a:solidFill>
                <a:latin typeface="Arial" pitchFamily="34" charset="0"/>
                <a:cs typeface="Arial" pitchFamily="34" charset="0"/>
              </a:rPr>
              <a:t>Učenje i informacije</a:t>
            </a:r>
            <a:endParaRPr lang="hr-HR"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857224" y="1857364"/>
            <a:ext cx="7772400" cy="3767150"/>
          </a:xfrm>
        </p:spPr>
        <p:txBody>
          <a:bodyPr>
            <a:normAutofit/>
          </a:bodyPr>
          <a:lstStyle/>
          <a:p>
            <a:r>
              <a:rPr lang="hr-HR" sz="2400" dirty="0" smtClean="0">
                <a:latin typeface="Times New Roman" pitchFamily="18" charset="0"/>
                <a:cs typeface="Times New Roman" pitchFamily="18" charset="0"/>
              </a:rPr>
              <a:t>učenje uključuje:</a:t>
            </a:r>
          </a:p>
          <a:p>
            <a:pPr lvl="2"/>
            <a:r>
              <a:rPr lang="hr-HR" sz="2400" dirty="0" smtClean="0">
                <a:latin typeface="Times New Roman" pitchFamily="18" charset="0"/>
                <a:cs typeface="Times New Roman" pitchFamily="18" charset="0"/>
              </a:rPr>
              <a:t>Primanje (percepcijski procesi i mišljenje)</a:t>
            </a:r>
          </a:p>
          <a:p>
            <a:pPr lvl="2"/>
            <a:r>
              <a:rPr lang="hr-HR" sz="2400" dirty="0" smtClean="0">
                <a:latin typeface="Times New Roman" pitchFamily="18" charset="0"/>
                <a:cs typeface="Times New Roman" pitchFamily="18" charset="0"/>
              </a:rPr>
              <a:t>Obradu (mišljenje i pamćenje)</a:t>
            </a:r>
          </a:p>
          <a:p>
            <a:pPr lvl="2"/>
            <a:r>
              <a:rPr lang="hr-HR" sz="2400" dirty="0" smtClean="0">
                <a:latin typeface="Times New Roman" pitchFamily="18" charset="0"/>
                <a:cs typeface="Times New Roman" pitchFamily="18" charset="0"/>
              </a:rPr>
              <a:t>upotrebu informacija (pamćenje, mišljenje, percepcija zahtjeva situacije)</a:t>
            </a:r>
          </a:p>
          <a:p>
            <a:pPr lvl="2"/>
            <a:r>
              <a:rPr lang="hr-HR" sz="2400" dirty="0" smtClean="0">
                <a:latin typeface="Times New Roman" pitchFamily="18" charset="0"/>
                <a:cs typeface="Times New Roman" pitchFamily="18" charset="0"/>
              </a:rPr>
              <a:t>Regulaciju ponašanja na osnovi povratnih informacija</a:t>
            </a:r>
            <a:endParaRPr lang="hr-HR" sz="2400" dirty="0">
              <a:latin typeface="Times New Roman" pitchFamily="18" charset="0"/>
              <a:cs typeface="Times New Roman" pitchFamily="18" charset="0"/>
            </a:endParaRPr>
          </a:p>
        </p:txBody>
      </p:sp>
      <p:pic>
        <p:nvPicPr>
          <p:cNvPr id="4" name="Picture 7" descr="F:\UF\mat[1].gif"/>
          <p:cNvPicPr>
            <a:picLocks noChangeAspect="1" noChangeArrowheads="1"/>
          </p:cNvPicPr>
          <p:nvPr/>
        </p:nvPicPr>
        <p:blipFill>
          <a:blip r:embed="rId2"/>
          <a:srcRect/>
          <a:stretch>
            <a:fillRect/>
          </a:stretch>
        </p:blipFill>
        <p:spPr bwMode="auto">
          <a:xfrm>
            <a:off x="6072198" y="285728"/>
            <a:ext cx="2838450" cy="1858963"/>
          </a:xfrm>
          <a:prstGeom prst="rect">
            <a:avLst/>
          </a:prstGeom>
          <a:noFill/>
          <a:ln w="9525">
            <a:noFill/>
            <a:miter lim="800000"/>
            <a:headEnd/>
            <a:tailEnd/>
          </a:ln>
        </p:spPr>
      </p:pic>
      <p:sp>
        <p:nvSpPr>
          <p:cNvPr id="5"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3</a:t>
            </a:fld>
            <a:endParaRPr lang="hr-HR"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hr-HR" dirty="0" smtClean="0">
                <a:solidFill>
                  <a:schemeClr val="tx1"/>
                </a:solidFill>
                <a:latin typeface="Arial" pitchFamily="34" charset="0"/>
                <a:cs typeface="Arial" pitchFamily="34" charset="0"/>
              </a:rPr>
              <a:t>Što se stječe učenjem? Što čovjek uči?</a:t>
            </a:r>
          </a:p>
        </p:txBody>
      </p:sp>
      <p:sp>
        <p:nvSpPr>
          <p:cNvPr id="25603" name="Rectangle 3"/>
          <p:cNvSpPr>
            <a:spLocks noGrp="1" noChangeArrowheads="1"/>
          </p:cNvSpPr>
          <p:nvPr>
            <p:ph type="body" idx="1"/>
          </p:nvPr>
        </p:nvSpPr>
        <p:spPr>
          <a:xfrm>
            <a:off x="457200" y="1619250"/>
            <a:ext cx="8229600" cy="3431709"/>
          </a:xfrm>
        </p:spPr>
        <p:txBody>
          <a:bodyPr anchor="ctr">
            <a:spAutoFit/>
          </a:bodyPr>
          <a:lstStyle/>
          <a:p>
            <a:pPr eaLnBrk="1" hangingPunct="1">
              <a:defRPr/>
            </a:pPr>
            <a:r>
              <a:rPr lang="hr-HR" sz="2400" dirty="0" smtClean="0">
                <a:latin typeface="Times New Roman" pitchFamily="18" charset="0"/>
                <a:cs typeface="Times New Roman" pitchFamily="18" charset="0"/>
              </a:rPr>
              <a:t>čovjek uči različite repertoare ponašanja (verbalne i motorne) i kriterijske obrasce (</a:t>
            </a:r>
            <a:r>
              <a:rPr lang="hr-HR" sz="2400" i="1" dirty="0" smtClean="0">
                <a:latin typeface="Times New Roman" pitchFamily="18" charset="0"/>
                <a:cs typeface="Times New Roman" pitchFamily="18" charset="0"/>
              </a:rPr>
              <a:t>Andrilović, 1985</a:t>
            </a:r>
            <a:r>
              <a:rPr lang="hr-HR" sz="2400" dirty="0" smtClean="0">
                <a:latin typeface="Times New Roman" pitchFamily="18" charset="0"/>
                <a:cs typeface="Times New Roman" pitchFamily="18" charset="0"/>
              </a:rPr>
              <a:t>)</a:t>
            </a:r>
          </a:p>
          <a:p>
            <a:pPr marL="0" indent="0" eaLnBrk="1" hangingPunct="1">
              <a:buFont typeface="Wingdings" pitchFamily="2" charset="2"/>
              <a:buNone/>
              <a:defRPr/>
            </a:pPr>
            <a:endParaRPr lang="hr-HR" sz="2400" dirty="0" smtClean="0">
              <a:latin typeface="Times New Roman" pitchFamily="18" charset="0"/>
              <a:cs typeface="Times New Roman" pitchFamily="18" charset="0"/>
            </a:endParaRPr>
          </a:p>
          <a:p>
            <a:pPr eaLnBrk="1" hangingPunct="1">
              <a:defRPr/>
            </a:pPr>
            <a:r>
              <a:rPr lang="hr-HR" sz="2400" dirty="0" smtClean="0">
                <a:latin typeface="Times New Roman" pitchFamily="18" charset="0"/>
                <a:cs typeface="Times New Roman" pitchFamily="18" charset="0"/>
              </a:rPr>
              <a:t>kriterijski obrasci: </a:t>
            </a:r>
          </a:p>
          <a:p>
            <a:pPr marL="0" indent="0" eaLnBrk="1" hangingPunct="1">
              <a:buFont typeface="Wingdings" pitchFamily="2" charset="2"/>
              <a:buNone/>
              <a:defRPr/>
            </a:pPr>
            <a:r>
              <a:rPr lang="hr-HR" sz="2400" dirty="0" smtClean="0">
                <a:latin typeface="Times New Roman" pitchFamily="18" charset="0"/>
                <a:cs typeface="Times New Roman" pitchFamily="18" charset="0"/>
              </a:rPr>
              <a:t>=unutarnje </a:t>
            </a:r>
            <a:r>
              <a:rPr lang="hr-HR" sz="2400" dirty="0">
                <a:latin typeface="Times New Roman" pitchFamily="18" charset="0"/>
                <a:cs typeface="Times New Roman" pitchFamily="18" charset="0"/>
              </a:rPr>
              <a:t>reprezentacije zahtjeva situacije</a:t>
            </a:r>
          </a:p>
          <a:p>
            <a:pPr marL="0" indent="0" eaLnBrk="1" hangingPunct="1">
              <a:buFont typeface="Wingdings" pitchFamily="2" charset="2"/>
              <a:buNone/>
              <a:defRPr/>
            </a:pPr>
            <a:r>
              <a:rPr lang="hr-HR" sz="2400" dirty="0">
                <a:latin typeface="Times New Roman" pitchFamily="18" charset="0"/>
                <a:cs typeface="Times New Roman" pitchFamily="18" charset="0"/>
              </a:rPr>
              <a:t>(npr. pri učenju  za koju ocjenu je učenik savladao gradivo, koliko mu vremena treba za određenu količinu gradiva i sl.)</a:t>
            </a:r>
          </a:p>
          <a:p>
            <a:pPr marL="0" indent="0" eaLnBrk="1" hangingPunct="1">
              <a:buFont typeface="Wingdings" pitchFamily="2" charset="2"/>
              <a:buNone/>
              <a:defRPr/>
            </a:pPr>
            <a:r>
              <a:rPr lang="hr-HR" sz="2400" dirty="0" smtClean="0">
                <a:latin typeface="Times New Roman" pitchFamily="18" charset="0"/>
                <a:cs typeface="Times New Roman" pitchFamily="18" charset="0"/>
              </a:rPr>
              <a:t>=kontrolni mehanizmi, služe za samoregulaciju ponašanja</a:t>
            </a:r>
          </a:p>
        </p:txBody>
      </p:sp>
      <p:sp>
        <p:nvSpPr>
          <p:cNvPr id="6" name="Date Placeholder 5"/>
          <p:cNvSpPr>
            <a:spLocks noGrp="1"/>
          </p:cNvSpPr>
          <p:nvPr>
            <p:ph type="dt" sz="quarter" idx="10"/>
          </p:nvPr>
        </p:nvSpPr>
        <p:spPr/>
        <p:txBody>
          <a:bodyPr/>
          <a:lstStyle/>
          <a:p>
            <a:pPr>
              <a:defRPr/>
            </a:pPr>
            <a:fld id="{7562104C-A8C0-4CBA-B7B0-7B4D537B6C97}" type="datetime1">
              <a:rPr lang="x-none" altLang="en-US"/>
              <a:pPr>
                <a:defRPr/>
              </a:pPr>
              <a:t>5.7.2016.</a:t>
            </a:fld>
            <a:endParaRPr lang="hr-HR" altLang="en-US"/>
          </a:p>
        </p:txBody>
      </p:sp>
      <p:sp>
        <p:nvSpPr>
          <p:cNvPr id="7"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4</a:t>
            </a:fld>
            <a:endParaRPr lang="hr-HR"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hr-HR" dirty="0" smtClean="0">
                <a:latin typeface="Arial" pitchFamily="34" charset="0"/>
                <a:cs typeface="Arial" pitchFamily="34" charset="0"/>
              </a:rPr>
              <a:t>Što se stječe učenjem? Što čovjek uči?</a:t>
            </a:r>
          </a:p>
        </p:txBody>
      </p:sp>
      <p:sp>
        <p:nvSpPr>
          <p:cNvPr id="25603" name="Rectangle 3"/>
          <p:cNvSpPr>
            <a:spLocks noGrp="1" noChangeArrowheads="1"/>
          </p:cNvSpPr>
          <p:nvPr>
            <p:ph type="body" idx="1"/>
          </p:nvPr>
        </p:nvSpPr>
        <p:spPr>
          <a:xfrm>
            <a:off x="357158" y="1938338"/>
            <a:ext cx="8329642" cy="2831544"/>
          </a:xfrm>
        </p:spPr>
        <p:txBody>
          <a:bodyPr wrap="square" anchor="ctr">
            <a:spAutoFit/>
          </a:bodyPr>
          <a:lstStyle/>
          <a:p>
            <a:pPr eaLnBrk="1" hangingPunct="1">
              <a:defRPr/>
            </a:pPr>
            <a:r>
              <a:rPr lang="hr-HR" sz="2400" dirty="0" smtClean="0">
                <a:latin typeface="Times New Roman" pitchFamily="18" charset="0"/>
                <a:cs typeface="Times New Roman" pitchFamily="18" charset="0"/>
              </a:rPr>
              <a:t>čovjek neposredno uči vještine (navike), informacije, a posredno se učenjem mijenjaju stavovi, interesi, vrijednosti, usvaja govor, socijalne norme, razvijaju sposobnosti, razvija društveno prihvatljiva ekspresija emocija, itd. (</a:t>
            </a:r>
            <a:r>
              <a:rPr lang="hr-HR" sz="2400" i="1" dirty="0" smtClean="0">
                <a:latin typeface="Times New Roman" pitchFamily="18" charset="0"/>
                <a:cs typeface="Times New Roman" pitchFamily="18" charset="0"/>
              </a:rPr>
              <a:t>Grgin, 1997</a:t>
            </a:r>
            <a:r>
              <a:rPr lang="hr-HR" sz="2400" dirty="0" smtClean="0">
                <a:latin typeface="Times New Roman" pitchFamily="18" charset="0"/>
                <a:cs typeface="Times New Roman" pitchFamily="18" charset="0"/>
              </a:rPr>
              <a:t>)</a:t>
            </a:r>
          </a:p>
          <a:p>
            <a:pPr marL="0" indent="0" eaLnBrk="1" hangingPunct="1">
              <a:buFont typeface="Wingdings" pitchFamily="2" charset="2"/>
              <a:buNone/>
              <a:defRPr/>
            </a:pPr>
            <a:endParaRPr lang="hr-HR" sz="2400" dirty="0" smtClean="0">
              <a:latin typeface="Times New Roman" pitchFamily="18" charset="0"/>
              <a:cs typeface="Times New Roman" pitchFamily="18" charset="0"/>
            </a:endParaRPr>
          </a:p>
          <a:p>
            <a:pPr eaLnBrk="1" hangingPunct="1">
              <a:defRPr/>
            </a:pPr>
            <a:r>
              <a:rPr lang="hr-HR" sz="2400" dirty="0" smtClean="0">
                <a:latin typeface="Times New Roman" pitchFamily="18" charset="0"/>
                <a:cs typeface="Times New Roman" pitchFamily="18" charset="0"/>
              </a:rPr>
              <a:t>uče se i socijalne kompetencije i vještine (radne navike, organizacija vremena, druženje, zabava, disciplina)</a:t>
            </a:r>
          </a:p>
        </p:txBody>
      </p:sp>
      <p:sp>
        <p:nvSpPr>
          <p:cNvPr id="8" name="Slide Number Placeholder 7"/>
          <p:cNvSpPr>
            <a:spLocks noGrp="1"/>
          </p:cNvSpPr>
          <p:nvPr>
            <p:ph type="sldNum" sz="quarter" idx="12"/>
          </p:nvPr>
        </p:nvSpPr>
        <p:spPr/>
        <p:txBody>
          <a:bodyPr/>
          <a:lstStyle/>
          <a:p>
            <a:pPr>
              <a:defRPr/>
            </a:pPr>
            <a:fld id="{F4CC2198-6FCF-45BE-8FEF-6BDF7D6FFCB5}" type="slidenum">
              <a:rPr lang="hr-HR" altLang="en-US"/>
              <a:pPr>
                <a:defRPr/>
              </a:pPr>
              <a:t>5</a:t>
            </a:fld>
            <a:endParaRPr lang="hr-HR"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hr-HR" dirty="0" smtClean="0">
                <a:latin typeface="Arial" pitchFamily="34" charset="0"/>
                <a:cs typeface="Arial" pitchFamily="34" charset="0"/>
              </a:rPr>
              <a:t>Učenje i uloga nastavnika</a:t>
            </a:r>
          </a:p>
        </p:txBody>
      </p:sp>
      <p:sp>
        <p:nvSpPr>
          <p:cNvPr id="34819" name="Rectangle 3"/>
          <p:cNvSpPr>
            <a:spLocks noGrp="1" noChangeArrowheads="1"/>
          </p:cNvSpPr>
          <p:nvPr>
            <p:ph type="body" idx="1"/>
          </p:nvPr>
        </p:nvSpPr>
        <p:spPr>
          <a:xfrm>
            <a:off x="428596" y="1571612"/>
            <a:ext cx="8229600" cy="4221669"/>
          </a:xfrm>
        </p:spPr>
        <p:txBody>
          <a:bodyPr anchor="ctr">
            <a:spAutoFit/>
          </a:bodyPr>
          <a:lstStyle/>
          <a:p>
            <a:pPr eaLnBrk="1" hangingPunct="1">
              <a:defRPr/>
            </a:pPr>
            <a:r>
              <a:rPr lang="hr-HR" sz="2400" dirty="0" smtClean="0">
                <a:latin typeface="Times New Roman" pitchFamily="18" charset="0"/>
                <a:cs typeface="Times New Roman" pitchFamily="18" charset="0"/>
              </a:rPr>
              <a:t>2 dimenzije potreba za pomoć u učenju</a:t>
            </a:r>
          </a:p>
          <a:p>
            <a:pPr lvl="2" eaLnBrk="1" hangingPunct="1">
              <a:defRPr/>
            </a:pPr>
            <a:r>
              <a:rPr lang="hr-HR" sz="2400" dirty="0" smtClean="0">
                <a:latin typeface="Times New Roman" pitchFamily="18" charset="0"/>
                <a:cs typeface="Times New Roman" pitchFamily="18" charset="0"/>
              </a:rPr>
              <a:t>usmjeravanje</a:t>
            </a:r>
          </a:p>
          <a:p>
            <a:pPr lvl="2" eaLnBrk="1" hangingPunct="1">
              <a:defRPr/>
            </a:pPr>
            <a:r>
              <a:rPr lang="hr-HR" sz="2400" dirty="0" smtClean="0">
                <a:latin typeface="Times New Roman" pitchFamily="18" charset="0"/>
                <a:cs typeface="Times New Roman" pitchFamily="18" charset="0"/>
              </a:rPr>
              <a:t>podrška</a:t>
            </a:r>
          </a:p>
          <a:p>
            <a:pPr eaLnBrk="1" hangingPunct="1">
              <a:defRPr/>
            </a:pPr>
            <a:r>
              <a:rPr lang="hr-HR" sz="2400" dirty="0" smtClean="0">
                <a:latin typeface="Times New Roman" pitchFamily="18" charset="0"/>
                <a:cs typeface="Times New Roman" pitchFamily="18" charset="0"/>
              </a:rPr>
              <a:t>u kojoj mjeri učenik očekuje od nastavnika usmjeravanja ili podršku ovisi o sljedećim osobinama učenika:</a:t>
            </a:r>
          </a:p>
          <a:p>
            <a:pPr lvl="2" eaLnBrk="1" hangingPunct="1">
              <a:defRPr/>
            </a:pPr>
            <a:r>
              <a:rPr lang="hr-HR" sz="2400" dirty="0" smtClean="0">
                <a:latin typeface="Times New Roman" pitchFamily="18" charset="0"/>
                <a:cs typeface="Times New Roman" pitchFamily="18" charset="0"/>
              </a:rPr>
              <a:t>osjećaj kompetentnosti za područje učenja </a:t>
            </a:r>
          </a:p>
          <a:p>
            <a:pPr marL="671512" lvl="2" indent="0" eaLnBrk="1" hangingPunct="1">
              <a:buFont typeface="Wingdings" pitchFamily="2" charset="2"/>
              <a:buNone/>
              <a:defRPr/>
            </a:pPr>
            <a:r>
              <a:rPr lang="hr-HR" sz="2400" dirty="0" smtClean="0">
                <a:latin typeface="Times New Roman" pitchFamily="18" charset="0"/>
                <a:cs typeface="Times New Roman" pitchFamily="18" charset="0"/>
              </a:rPr>
              <a:t>(samoefikasnost)</a:t>
            </a:r>
          </a:p>
          <a:p>
            <a:pPr lvl="2" eaLnBrk="1" hangingPunct="1">
              <a:defRPr/>
            </a:pPr>
            <a:r>
              <a:rPr lang="hr-HR" sz="2400" dirty="0" smtClean="0">
                <a:latin typeface="Times New Roman" pitchFamily="18" charset="0"/>
                <a:cs typeface="Times New Roman" pitchFamily="18" charset="0"/>
              </a:rPr>
              <a:t>potreba da se pouzdaje u nastavnika</a:t>
            </a:r>
          </a:p>
          <a:p>
            <a:pPr lvl="2" eaLnBrk="1" hangingPunct="1">
              <a:defRPr/>
            </a:pPr>
            <a:r>
              <a:rPr lang="hr-HR" sz="2400" dirty="0" smtClean="0">
                <a:latin typeface="Times New Roman" pitchFamily="18" charset="0"/>
                <a:cs typeface="Times New Roman" pitchFamily="18" charset="0"/>
              </a:rPr>
              <a:t>posvećenost učenju</a:t>
            </a:r>
          </a:p>
          <a:p>
            <a:pPr lvl="2" eaLnBrk="1" hangingPunct="1">
              <a:defRPr/>
            </a:pPr>
            <a:r>
              <a:rPr lang="hr-HR" sz="2400" dirty="0" smtClean="0">
                <a:latin typeface="Times New Roman" pitchFamily="18" charset="0"/>
                <a:cs typeface="Times New Roman" pitchFamily="18" charset="0"/>
              </a:rPr>
              <a:t>uvjerenje u vlastite sposobnosti</a:t>
            </a:r>
          </a:p>
        </p:txBody>
      </p:sp>
      <p:sp>
        <p:nvSpPr>
          <p:cNvPr id="8" name="Slide Number Placeholder 7"/>
          <p:cNvSpPr>
            <a:spLocks noGrp="1"/>
          </p:cNvSpPr>
          <p:nvPr>
            <p:ph type="sldNum" sz="quarter" idx="12"/>
          </p:nvPr>
        </p:nvSpPr>
        <p:spPr/>
        <p:txBody>
          <a:bodyPr/>
          <a:lstStyle/>
          <a:p>
            <a:pPr>
              <a:defRPr/>
            </a:pPr>
            <a:fld id="{8D0A4829-8C8C-4057-8C69-1AA252009D3D}" type="slidenum">
              <a:rPr lang="hr-HR" altLang="en-US"/>
              <a:pPr>
                <a:defRPr/>
              </a:pPr>
              <a:t>6</a:t>
            </a:fld>
            <a:endParaRPr lang="hr-HR"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58204" cy="846158"/>
          </a:xfrm>
        </p:spPr>
        <p:txBody>
          <a:bodyPr>
            <a:normAutofit fontScale="90000"/>
          </a:bodyPr>
          <a:lstStyle/>
          <a:p>
            <a:r>
              <a:rPr lang="hr-HR" dirty="0" smtClean="0">
                <a:latin typeface="Arial" pitchFamily="34" charset="0"/>
                <a:cs typeface="Arial" pitchFamily="34" charset="0"/>
              </a:rPr>
              <a:t>Nova kultura učenja i novi oblici učenja </a:t>
            </a:r>
            <a:endParaRPr lang="hr-HR" dirty="0">
              <a:latin typeface="Arial" pitchFamily="34" charset="0"/>
              <a:cs typeface="Arial" pitchFamily="34" charset="0"/>
            </a:endParaRPr>
          </a:p>
        </p:txBody>
      </p:sp>
      <p:sp>
        <p:nvSpPr>
          <p:cNvPr id="3" name="Content Placeholder 2"/>
          <p:cNvSpPr>
            <a:spLocks noGrp="1"/>
          </p:cNvSpPr>
          <p:nvPr>
            <p:ph sz="quarter" idx="1"/>
          </p:nvPr>
        </p:nvSpPr>
        <p:spPr/>
        <p:txBody>
          <a:bodyPr>
            <a:noAutofit/>
          </a:bodyPr>
          <a:lstStyle/>
          <a:p>
            <a:r>
              <a:rPr lang="hr-HR" sz="2000" dirty="0" smtClean="0">
                <a:latin typeface="Times New Roman" pitchFamily="18" charset="0"/>
                <a:cs typeface="Times New Roman" pitchFamily="18" charset="0"/>
              </a:rPr>
              <a:t>Tradicionalna kultura učenja postupno se transformira u novu kulturu učenja koja je više uskladena s potrebama novog društva</a:t>
            </a:r>
          </a:p>
          <a:p>
            <a:r>
              <a:rPr lang="hr-HR" sz="2000" dirty="0" smtClean="0">
                <a:latin typeface="Times New Roman" pitchFamily="18" charset="0"/>
                <a:cs typeface="Times New Roman" pitchFamily="18" charset="0"/>
              </a:rPr>
              <a:t>umjesto nastavnika u središte se postavlja učenik,</a:t>
            </a:r>
          </a:p>
          <a:p>
            <a:r>
              <a:rPr lang="hr-HR" sz="2000" dirty="0" smtClean="0">
                <a:latin typeface="Times New Roman" pitchFamily="18" charset="0"/>
                <a:cs typeface="Times New Roman" pitchFamily="18" charset="0"/>
              </a:rPr>
              <a:t>umjesto adaptacije naglašava se značenje participacije, </a:t>
            </a:r>
          </a:p>
          <a:p>
            <a:r>
              <a:rPr lang="hr-HR" sz="2000" dirty="0" smtClean="0">
                <a:latin typeface="Times New Roman" pitchFamily="18" charset="0"/>
                <a:cs typeface="Times New Roman" pitchFamily="18" charset="0"/>
              </a:rPr>
              <a:t>na formalne načine učenja </a:t>
            </a:r>
            <a:r>
              <a:rPr lang="pt-BR" sz="2000" dirty="0" smtClean="0">
                <a:latin typeface="Times New Roman" pitchFamily="18" charset="0"/>
                <a:cs typeface="Times New Roman" pitchFamily="18" charset="0"/>
              </a:rPr>
              <a:t>nadograduju se informalni,</a:t>
            </a:r>
            <a:endParaRPr lang="hr-HR" sz="2000" dirty="0" smtClean="0">
              <a:latin typeface="Times New Roman" pitchFamily="18" charset="0"/>
              <a:cs typeface="Times New Roman" pitchFamily="18" charset="0"/>
            </a:endParaRPr>
          </a:p>
          <a:p>
            <a:r>
              <a:rPr lang="pt-BR" sz="2000" dirty="0" smtClean="0">
                <a:latin typeface="Times New Roman" pitchFamily="18" charset="0"/>
                <a:cs typeface="Times New Roman" pitchFamily="18" charset="0"/>
              </a:rPr>
              <a:t>odgovornost se sa institucije delegira na subjekta koji</a:t>
            </a:r>
            <a:r>
              <a:rPr lang="hr-HR" sz="2000" dirty="0" smtClean="0">
                <a:latin typeface="Times New Roman" pitchFamily="18" charset="0"/>
                <a:cs typeface="Times New Roman" pitchFamily="18" charset="0"/>
              </a:rPr>
              <a:t> uči,</a:t>
            </a:r>
          </a:p>
          <a:p>
            <a:r>
              <a:rPr lang="hr-HR" sz="2000" dirty="0" smtClean="0">
                <a:latin typeface="Times New Roman" pitchFamily="18" charset="0"/>
                <a:cs typeface="Times New Roman" pitchFamily="18" charset="0"/>
              </a:rPr>
              <a:t> ne govori se više o strukovnim kvalifi kacijama, već o stjecanju i razvitku kompetencija,</a:t>
            </a:r>
          </a:p>
          <a:p>
            <a:r>
              <a:rPr lang="hr-HR" sz="2000" dirty="0" smtClean="0">
                <a:latin typeface="Times New Roman" pitchFamily="18" charset="0"/>
                <a:cs typeface="Times New Roman" pitchFamily="18" charset="0"/>
              </a:rPr>
              <a:t>umjesto vanjskog upravljanja učenjem u prvi plan se postavlja samoorganizacija </a:t>
            </a:r>
            <a:r>
              <a:rPr lang="pl-PL" sz="2000" dirty="0" smtClean="0">
                <a:latin typeface="Times New Roman" pitchFamily="18" charset="0"/>
                <a:cs typeface="Times New Roman" pitchFamily="18" charset="0"/>
              </a:rPr>
              <a:t>u učenju</a:t>
            </a:r>
          </a:p>
          <a:p>
            <a:r>
              <a:rPr lang="hr-HR" sz="2000" dirty="0" smtClean="0">
                <a:latin typeface="Times New Roman" pitchFamily="18" charset="0"/>
                <a:cs typeface="Times New Roman" pitchFamily="18" charset="0"/>
              </a:rPr>
              <a:t>pokušava se napraviti iskorak od „društva koje poučava“ prema „društvu koje uči“.</a:t>
            </a:r>
            <a:endParaRPr lang="hr-HR" sz="2000" dirty="0">
              <a:latin typeface="Times New Roman" pitchFamily="18" charset="0"/>
              <a:cs typeface="Times New Roman" pitchFamily="18" charset="0"/>
            </a:endParaRP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7</a:t>
            </a:fld>
            <a:endParaRPr lang="hr-HR"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Brain Gym</a:t>
            </a:r>
            <a:endParaRPr lang="hr-HR" dirty="0"/>
          </a:p>
        </p:txBody>
      </p:sp>
      <p:sp>
        <p:nvSpPr>
          <p:cNvPr id="3" name="Content Placeholder 2"/>
          <p:cNvSpPr>
            <a:spLocks noGrp="1"/>
          </p:cNvSpPr>
          <p:nvPr>
            <p:ph sz="quarter" idx="1"/>
          </p:nvPr>
        </p:nvSpPr>
        <p:spPr/>
        <p:txBody>
          <a:bodyPr>
            <a:normAutofit/>
          </a:bodyPr>
          <a:lstStyle/>
          <a:p>
            <a:r>
              <a:rPr lang="hr-HR" dirty="0" smtClean="0">
                <a:latin typeface="Times New Roman" pitchFamily="18" charset="0"/>
                <a:cs typeface="Times New Roman" pitchFamily="18" charset="0"/>
              </a:rPr>
              <a:t>Učenje zasnovano na kretanju </a:t>
            </a:r>
          </a:p>
          <a:p>
            <a:r>
              <a:rPr lang="pl-PL" dirty="0" smtClean="0">
                <a:latin typeface="Times New Roman" pitchFamily="18" charset="0"/>
                <a:cs typeface="Times New Roman" pitchFamily="18" charset="0"/>
              </a:rPr>
              <a:t>Razvili su ga dr. Paul Dennison </a:t>
            </a:r>
            <a:r>
              <a:rPr lang="hr-HR" dirty="0" smtClean="0">
                <a:latin typeface="Times New Roman" pitchFamily="18" charset="0"/>
                <a:cs typeface="Times New Roman" pitchFamily="18" charset="0"/>
              </a:rPr>
              <a:t>i njegova supruga Gail u drugoj polovici 20. stoljeća</a:t>
            </a:r>
          </a:p>
          <a:p>
            <a:r>
              <a:rPr lang="hr-HR" dirty="0" smtClean="0">
                <a:latin typeface="Times New Roman" pitchFamily="18" charset="0"/>
                <a:cs typeface="Times New Roman" pitchFamily="18" charset="0"/>
              </a:rPr>
              <a:t> Glavno je polazište </a:t>
            </a:r>
            <a:r>
              <a:rPr lang="hr-HR" i="1" dirty="0" smtClean="0">
                <a:latin typeface="Times New Roman" pitchFamily="18" charset="0"/>
                <a:cs typeface="Times New Roman" pitchFamily="18" charset="0"/>
              </a:rPr>
              <a:t>Brain Gym </a:t>
            </a:r>
            <a:r>
              <a:rPr lang="hr-HR" dirty="0" smtClean="0">
                <a:latin typeface="Times New Roman" pitchFamily="18" charset="0"/>
                <a:cs typeface="Times New Roman" pitchFamily="18" charset="0"/>
              </a:rPr>
              <a:t>sustava misao da je kretanje život</a:t>
            </a:r>
          </a:p>
          <a:p>
            <a:r>
              <a:rPr lang="hr-HR" dirty="0" smtClean="0">
                <a:latin typeface="Times New Roman" pitchFamily="18" charset="0"/>
                <a:cs typeface="Times New Roman" pitchFamily="18" charset="0"/>
              </a:rPr>
              <a:t>Sastoji se od dvadesetak jednostavnih i ugodnih pokreta koji poboljšavaju vještine učenja</a:t>
            </a:r>
          </a:p>
        </p:txBody>
      </p:sp>
      <p:sp>
        <p:nvSpPr>
          <p:cNvPr id="4" name="Slide Number Placeholder 7"/>
          <p:cNvSpPr>
            <a:spLocks noGrp="1"/>
          </p:cNvSpPr>
          <p:nvPr>
            <p:ph type="sldNum" sz="quarter" idx="12"/>
          </p:nvPr>
        </p:nvSpPr>
        <p:spPr>
          <a:xfrm>
            <a:off x="146304" y="6210300"/>
            <a:ext cx="457200" cy="457200"/>
          </a:xfrm>
        </p:spPr>
        <p:txBody>
          <a:bodyPr/>
          <a:lstStyle/>
          <a:p>
            <a:pPr>
              <a:defRPr/>
            </a:pPr>
            <a:fld id="{F4CC2198-6FCF-45BE-8FEF-6BDF7D6FFCB5}" type="slidenum">
              <a:rPr lang="hr-HR" altLang="en-US"/>
              <a:pPr>
                <a:defRPr/>
              </a:pPr>
              <a:t>8</a:t>
            </a:fld>
            <a:endParaRPr lang="hr-HR" altLang="en-US" dirty="0"/>
          </a:p>
        </p:txBody>
      </p:sp>
      <p:pic>
        <p:nvPicPr>
          <p:cNvPr id="5" name="Picture 4" descr="brain1.jpg"/>
          <p:cNvPicPr>
            <a:picLocks noChangeAspect="1"/>
          </p:cNvPicPr>
          <p:nvPr/>
        </p:nvPicPr>
        <p:blipFill>
          <a:blip r:embed="rId2" cstate="print"/>
          <a:stretch>
            <a:fillRect/>
          </a:stretch>
        </p:blipFill>
        <p:spPr>
          <a:xfrm>
            <a:off x="5715008" y="357166"/>
            <a:ext cx="2992589" cy="135357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sz="quarter" idx="1"/>
          </p:nvPr>
        </p:nvSpPr>
        <p:spPr/>
        <p:txBody>
          <a:bodyPr/>
          <a:lstStyle/>
          <a:p>
            <a:r>
              <a:rPr lang="hr-HR" dirty="0" smtClean="0">
                <a:latin typeface="Times New Roman" pitchFamily="18" charset="0"/>
                <a:cs typeface="Times New Roman" pitchFamily="18" charset="0"/>
              </a:rPr>
              <a:t>Integriranje obje polutke mozga osnovni je cilj gimnastike za mozak. Što više uključimo obje polutke, sposobniji smo funkcionirati inteligentno. Tako je, primjerice, kreativnost povezana s obje hemisfere. Svi pokreti koji uključuju jednu nogu (primjerice, desnu) i ruku na suprotnoj strani (u ovom slučaju lijevu) aktiviraju obje hemisfere.</a:t>
            </a:r>
          </a:p>
          <a:p>
            <a:r>
              <a:rPr lang="hr-HR" dirty="0" smtClean="0">
                <a:latin typeface="Times New Roman" pitchFamily="18" charset="0"/>
                <a:cs typeface="Times New Roman" pitchFamily="18" charset="0"/>
              </a:rPr>
              <a:t>Osim aktiviranja mozga, vježbanje pozitivno djeluje na razvoj motoričkih sposobnosti te bolju opskrbu organizma kisikom (Hannaford, 2007.).</a:t>
            </a:r>
          </a:p>
          <a:p>
            <a:endParaRPr lang="hr-H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254</TotalTime>
  <Words>1811</Words>
  <Application>Microsoft Office PowerPoint</Application>
  <PresentationFormat>On-screen Show (4:3)</PresentationFormat>
  <Paragraphs>143</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Novi oblici učenja </vt:lpstr>
      <vt:lpstr>Što je učenje?</vt:lpstr>
      <vt:lpstr>Učenje i informacije</vt:lpstr>
      <vt:lpstr>Što se stječe učenjem? Što čovjek uči?</vt:lpstr>
      <vt:lpstr>Što se stječe učenjem? Što čovjek uči?</vt:lpstr>
      <vt:lpstr>Učenje i uloga nastavnika</vt:lpstr>
      <vt:lpstr>Nova kultura učenja i novi oblici učenja </vt:lpstr>
      <vt:lpstr>Brain Gym</vt:lpstr>
      <vt:lpstr>Slide 9</vt:lpstr>
      <vt:lpstr>Primjer - pisanje po diktatu, 5.r.</vt:lpstr>
      <vt:lpstr>Slide 11</vt:lpstr>
      <vt:lpstr>Učenje kroz igru</vt:lpstr>
      <vt:lpstr>Slide 13</vt:lpstr>
      <vt:lpstr>Primjer - Matematički lanac </vt:lpstr>
      <vt:lpstr>Primjer - Pikado</vt:lpstr>
      <vt:lpstr>E – učenje</vt:lpstr>
      <vt:lpstr>E – učenje - prednosti </vt:lpstr>
      <vt:lpstr>E – učenje – nedostaci </vt:lpstr>
      <vt:lpstr>Slide 19</vt:lpstr>
      <vt:lpstr> MAPS tehnika planiranja</vt:lpstr>
      <vt:lpstr>Pitanja u MAPS-u su sljedeća: </vt:lpstr>
      <vt:lpstr>Višestruka je korist za sve sudionike odgojno-obrazovnog procesa:</vt:lpstr>
      <vt:lpstr>Primjer </vt:lpstr>
      <vt:lpstr>Slide 24</vt:lpstr>
      <vt:lpstr>Kultura rada s  pogreškama</vt:lpstr>
      <vt:lpstr>Kako stvoriti sigurno okruženje (Glaser, 2005.)</vt:lpstr>
      <vt:lpstr>Slide 27</vt:lpstr>
      <vt:lpstr>Literatura </vt:lpstr>
      <vt:lpstr>Hvala na pozornosti!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Novi oblici učenja</dc:title>
  <dc:creator>Tihana</dc:creator>
  <cp:lastModifiedBy>Tihana</cp:lastModifiedBy>
  <cp:revision>31</cp:revision>
  <dcterms:created xsi:type="dcterms:W3CDTF">2016-07-02T16:49:56Z</dcterms:created>
  <dcterms:modified xsi:type="dcterms:W3CDTF">2016-07-05T20:44:39Z</dcterms:modified>
</cp:coreProperties>
</file>