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923" y="3307356"/>
            <a:ext cx="9489573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23" y="4777380"/>
            <a:ext cx="9489573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E474-8ADD-4295-801E-09B65AF97755}" type="datetimeFigureOut">
              <a:rPr lang="hr-HR" smtClean="0"/>
              <a:t>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00A4-8E8F-4379-91F6-C523A16C5F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602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4" y="1807361"/>
            <a:ext cx="9497440" cy="405143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E474-8ADD-4295-801E-09B65AF97755}" type="datetimeFigureOut">
              <a:rPr lang="hr-HR" smtClean="0"/>
              <a:t>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00A4-8E8F-4379-91F6-C523A16C5F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445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5" y="675723"/>
            <a:ext cx="1963949" cy="518532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3" y="675724"/>
            <a:ext cx="7290076" cy="518532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E474-8ADD-4295-801E-09B65AF97755}" type="datetimeFigureOut">
              <a:rPr lang="hr-HR" smtClean="0"/>
              <a:t>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00A4-8E8F-4379-91F6-C523A16C5F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788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E474-8ADD-4295-801E-09B65AF97755}" type="datetimeFigureOut">
              <a:rPr lang="hr-HR" smtClean="0"/>
              <a:t>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00A4-8E8F-4379-91F6-C523A16C5F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42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3308581"/>
            <a:ext cx="9489571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4777381"/>
            <a:ext cx="94895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E474-8ADD-4295-801E-09B65AF97755}" type="datetimeFigureOut">
              <a:rPr lang="hr-HR" smtClean="0"/>
              <a:t>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00A4-8E8F-4379-91F6-C523A16C5F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202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675725"/>
            <a:ext cx="9497440" cy="92447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924" y="1809750"/>
            <a:ext cx="4628369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8" y="1809749"/>
            <a:ext cx="462565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E474-8ADD-4295-801E-09B65AF97755}" type="datetimeFigureOut">
              <a:rPr lang="hr-HR" smtClean="0"/>
              <a:t>6.11.2014.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00A4-8E8F-4379-91F6-C523A16C5F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481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7192" y="1812927"/>
            <a:ext cx="419709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924" y="2389190"/>
            <a:ext cx="4628369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56088" y="1812927"/>
            <a:ext cx="41899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7" y="2389190"/>
            <a:ext cx="462836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E474-8ADD-4295-801E-09B65AF97755}" type="datetimeFigureOut">
              <a:rPr lang="hr-HR" smtClean="0"/>
              <a:t>6.11.2014.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00A4-8E8F-4379-91F6-C523A16C5F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505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E474-8ADD-4295-801E-09B65AF97755}" type="datetimeFigureOut">
              <a:rPr lang="hr-HR" smtClean="0"/>
              <a:t>6.11.2014.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00A4-8E8F-4379-91F6-C523A16C5F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266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E474-8ADD-4295-801E-09B65AF97755}" type="datetimeFigureOut">
              <a:rPr lang="hr-HR" smtClean="0"/>
              <a:t>6.11.2014.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00A4-8E8F-4379-91F6-C523A16C5F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751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3" y="446088"/>
            <a:ext cx="3547533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873" y="446088"/>
            <a:ext cx="5706492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3" y="1631950"/>
            <a:ext cx="3547533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E474-8ADD-4295-801E-09B65AF97755}" type="datetimeFigureOut">
              <a:rPr lang="hr-HR" smtClean="0"/>
              <a:t>6.11.2014.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00A4-8E8F-4379-91F6-C523A16C5F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183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1387058"/>
            <a:ext cx="4641849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4" y="2500312"/>
            <a:ext cx="4641849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E474-8ADD-4295-801E-09B65AF97755}" type="datetimeFigureOut">
              <a:rPr lang="hr-HR" smtClean="0"/>
              <a:t>6.11.2014.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00A4-8E8F-4379-91F6-C523A16C5FEF}" type="slidenum">
              <a:rPr lang="hr-HR" smtClean="0"/>
              <a:t>‹#›</a:t>
            </a:fld>
            <a:endParaRPr lang="hr-HR"/>
          </a:p>
        </p:txBody>
      </p:sp>
      <p:grpSp>
        <p:nvGrpSpPr>
          <p:cNvPr id="17" name="Group 16"/>
          <p:cNvGrpSpPr/>
          <p:nvPr/>
        </p:nvGrpSpPr>
        <p:grpSpPr>
          <a:xfrm>
            <a:off x="6291682" y="993076"/>
            <a:ext cx="2462851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502400" y="1600200"/>
            <a:ext cx="4572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r-HR" smtClean="0"/>
              <a:t>Kliknite ikonu da biste dodali  sliku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20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12" y="-16"/>
            <a:ext cx="12336461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923" y="675725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1807361"/>
            <a:ext cx="9500149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3125" y="59518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FB5E474-8ADD-4295-801E-09B65AF97755}" type="datetimeFigureOut">
              <a:rPr lang="hr-HR" smtClean="0"/>
              <a:t>6.11.2014.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4594" y="5951811"/>
            <a:ext cx="7008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3545" y="5951811"/>
            <a:ext cx="81104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99F00A4-8E8F-4379-91F6-C523A16C5F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17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61723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58344" y="3447333"/>
            <a:ext cx="11642502" cy="2034499"/>
          </a:xfrm>
        </p:spPr>
        <p:txBody>
          <a:bodyPr/>
          <a:lstStyle/>
          <a:p>
            <a:r>
              <a:rPr lang="hr-HR" dirty="0" smtClean="0"/>
              <a:t>UČITI JE LAKO, PITAJ ME KAKO!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3727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7585" y="882886"/>
            <a:ext cx="9500151" cy="924475"/>
          </a:xfrm>
        </p:spPr>
        <p:txBody>
          <a:bodyPr/>
          <a:lstStyle/>
          <a:p>
            <a:r>
              <a:rPr lang="hr-HR" sz="2000" dirty="0"/>
              <a:t>Evo nekih ideja i prijedloga:</a:t>
            </a:r>
            <a:br>
              <a:rPr lang="hr-HR" sz="2000" dirty="0"/>
            </a:br>
            <a:r>
              <a:rPr lang="hr-HR" sz="2000" dirty="0"/>
              <a:t> </a:t>
            </a:r>
            <a:br>
              <a:rPr lang="hr-HR" sz="2000" dirty="0"/>
            </a:br>
            <a:r>
              <a:rPr lang="hr-HR" sz="2000" b="1" dirty="0"/>
              <a:t>Ako trebaš zapamtiti redoslijed nekih pojmova, napravi zanimljivu rečenicu od početnih slova tih riječi.</a:t>
            </a:r>
            <a:r>
              <a:rPr lang="hr-HR" sz="2000" dirty="0"/>
              <a:t/>
            </a:r>
            <a:br>
              <a:rPr lang="hr-HR" sz="2000" dirty="0"/>
            </a:br>
            <a:endParaRPr lang="hr-HR" sz="2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Na primjer, trebaš naučiti padeže u hrvatskom jeziku:</a:t>
            </a:r>
          </a:p>
          <a:p>
            <a:pPr marL="0" indent="0">
              <a:buNone/>
            </a:pPr>
            <a:r>
              <a:rPr lang="hr-HR" dirty="0"/>
              <a:t>nominativ, genitiv, dativ, akuzativ, vokativ, lokativ, instrumental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r>
              <a:rPr lang="hr-HR" dirty="0"/>
              <a:t>NGDAVLI (prva slova svakog padeža) - "</a:t>
            </a:r>
            <a:r>
              <a:rPr lang="hr-HR" b="1" dirty="0"/>
              <a:t>N</a:t>
            </a:r>
            <a:r>
              <a:rPr lang="hr-HR" dirty="0"/>
              <a:t>etko </a:t>
            </a:r>
            <a:r>
              <a:rPr lang="hr-HR" b="1" dirty="0"/>
              <a:t>g</a:t>
            </a:r>
            <a:r>
              <a:rPr lang="hr-HR" dirty="0"/>
              <a:t>ovori </a:t>
            </a:r>
            <a:r>
              <a:rPr lang="hr-HR" b="1" dirty="0"/>
              <a:t>d</a:t>
            </a:r>
            <a:r>
              <a:rPr lang="hr-HR" dirty="0"/>
              <a:t>a </a:t>
            </a:r>
            <a:r>
              <a:rPr lang="hr-HR" b="1" dirty="0" smtClean="0"/>
              <a:t>A</a:t>
            </a:r>
            <a:r>
              <a:rPr lang="hr-HR" dirty="0" smtClean="0"/>
              <a:t>nte </a:t>
            </a:r>
            <a:r>
              <a:rPr lang="hr-HR" b="1" dirty="0" smtClean="0"/>
              <a:t>v</a:t>
            </a:r>
            <a:r>
              <a:rPr lang="hr-HR" dirty="0" smtClean="0"/>
              <a:t>oli</a:t>
            </a:r>
            <a:r>
              <a:rPr lang="hr-HR" dirty="0"/>
              <a:t> </a:t>
            </a:r>
            <a:r>
              <a:rPr lang="hr-HR" b="1" dirty="0"/>
              <a:t>l</a:t>
            </a:r>
            <a:r>
              <a:rPr lang="hr-HR" dirty="0"/>
              <a:t>ijepu </a:t>
            </a:r>
            <a:r>
              <a:rPr lang="hr-HR" b="1" dirty="0" smtClean="0"/>
              <a:t>I</a:t>
            </a:r>
            <a:r>
              <a:rPr lang="hr-HR" dirty="0" smtClean="0"/>
              <a:t>vu"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3306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73488" y="553793"/>
            <a:ext cx="10472586" cy="5305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trebaš naučiti godinu u povijesti: 1389. (</a:t>
            </a:r>
            <a:r>
              <a:rPr lang="hr-HR" b="1" u="sng" dirty="0"/>
              <a:t>j</a:t>
            </a:r>
            <a:r>
              <a:rPr lang="hr-HR" dirty="0"/>
              <a:t>edan, </a:t>
            </a:r>
            <a:r>
              <a:rPr lang="hr-HR" b="1" u="sng" dirty="0"/>
              <a:t>t</a:t>
            </a:r>
            <a:r>
              <a:rPr lang="hr-HR" dirty="0"/>
              <a:t>ri, </a:t>
            </a:r>
            <a:r>
              <a:rPr lang="hr-HR" b="1" u="sng" dirty="0" err="1"/>
              <a:t>o</a:t>
            </a:r>
            <a:r>
              <a:rPr lang="hr-HR" dirty="0" err="1"/>
              <a:t>sam,</a:t>
            </a:r>
            <a:r>
              <a:rPr lang="hr-HR" b="1" u="sng" dirty="0" err="1"/>
              <a:t>d</a:t>
            </a:r>
            <a:r>
              <a:rPr lang="hr-HR" dirty="0" err="1"/>
              <a:t>evet</a:t>
            </a:r>
            <a:r>
              <a:rPr lang="hr-HR" dirty="0"/>
              <a:t>) - "</a:t>
            </a:r>
            <a:r>
              <a:rPr lang="hr-HR" b="1" dirty="0" smtClean="0"/>
              <a:t>J</a:t>
            </a:r>
            <a:r>
              <a:rPr lang="hr-HR" dirty="0" smtClean="0"/>
              <a:t>edva</a:t>
            </a:r>
          </a:p>
          <a:p>
            <a:pPr marL="0" indent="0">
              <a:buNone/>
            </a:pPr>
            <a:r>
              <a:rPr lang="hr-HR" dirty="0"/>
              <a:t> </a:t>
            </a:r>
            <a:r>
              <a:rPr lang="hr-HR" b="1" dirty="0"/>
              <a:t>T</a:t>
            </a:r>
            <a:r>
              <a:rPr lang="hr-HR" dirty="0"/>
              <a:t>urci </a:t>
            </a:r>
            <a:r>
              <a:rPr lang="hr-HR" b="1" dirty="0"/>
              <a:t>O</a:t>
            </a:r>
            <a:r>
              <a:rPr lang="hr-HR" dirty="0"/>
              <a:t>svojiše </a:t>
            </a:r>
            <a:r>
              <a:rPr lang="hr-HR" b="1" dirty="0" smtClean="0"/>
              <a:t>D</a:t>
            </a:r>
            <a:r>
              <a:rPr lang="hr-HR" dirty="0" smtClean="0"/>
              <a:t>ržavu„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trebaš zapamtiti u kemiji da je opasno ulijevati </a:t>
            </a:r>
            <a:r>
              <a:rPr lang="hr-HR" b="1" dirty="0"/>
              <a:t>v</a:t>
            </a:r>
            <a:r>
              <a:rPr lang="hr-HR" dirty="0"/>
              <a:t>odu </a:t>
            </a:r>
            <a:r>
              <a:rPr lang="hr-HR" b="1" dirty="0"/>
              <a:t>u</a:t>
            </a:r>
            <a:r>
              <a:rPr lang="hr-HR" dirty="0"/>
              <a:t> </a:t>
            </a:r>
            <a:r>
              <a:rPr lang="hr-HR" b="1" dirty="0"/>
              <a:t>k</a:t>
            </a:r>
            <a:r>
              <a:rPr lang="hr-HR" dirty="0"/>
              <a:t>iselinu: VUK</a:t>
            </a:r>
            <a:r>
              <a:rPr lang="hr-HR" dirty="0" smtClean="0"/>
              <a:t>!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/>
              <a:t>Nekima pomaže unošenje ritma i rime u proces učenja, kroz pjesmice, na primjer: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"</a:t>
            </a:r>
            <a:r>
              <a:rPr lang="hr-HR" dirty="0" smtClean="0"/>
              <a:t>Kvadrat </a:t>
            </a:r>
            <a:r>
              <a:rPr lang="hr-HR" dirty="0"/>
              <a:t>nad hipotenuzom, to znade svako dijete, jednak je zbroju kvadrata nad obje katete."</a:t>
            </a:r>
          </a:p>
          <a:p>
            <a:pPr marL="0" indent="0">
              <a:buNone/>
            </a:pPr>
            <a:r>
              <a:rPr lang="hr-HR" dirty="0"/>
              <a:t>ILI</a:t>
            </a:r>
          </a:p>
          <a:p>
            <a:pPr marL="0" indent="0">
              <a:buNone/>
            </a:pPr>
            <a:r>
              <a:rPr lang="hr-HR" dirty="0"/>
              <a:t>"Ja znam, jer sam lumen, gustoća je masa kroz volumen."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2936" y="4299665"/>
            <a:ext cx="2768622" cy="2476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79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2581" y="1094705"/>
            <a:ext cx="10266524" cy="5266370"/>
          </a:xfrm>
        </p:spPr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/>
              <a:t>Sigurno si do sada puno puta čuo kako roditelji i drugi odrasli ponavljaju: "</a:t>
            </a:r>
            <a:r>
              <a:rPr lang="hr-HR" b="1" dirty="0"/>
              <a:t>Slušaj na satu</a:t>
            </a:r>
            <a:r>
              <a:rPr lang="hr-HR" dirty="0" smtClean="0"/>
              <a:t>...".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 smtClean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Mnogi </a:t>
            </a:r>
            <a:r>
              <a:rPr lang="hr-HR" dirty="0"/>
              <a:t>odlikaši koji uspješno i brzo uče potvrđuju kako puno toga i nauče upravo na školskom satu</a:t>
            </a:r>
            <a:r>
              <a:rPr lang="hr-HR" dirty="0" smtClean="0"/>
              <a:t>!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 smtClean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/>
              <a:t>Važno je da </a:t>
            </a:r>
            <a:r>
              <a:rPr lang="hr-HR" b="1" dirty="0"/>
              <a:t>mozak</a:t>
            </a:r>
            <a:r>
              <a:rPr lang="hr-HR" dirty="0"/>
              <a:t> - naš organ za pamćenje i učenje održavamo u "</a:t>
            </a:r>
            <a:r>
              <a:rPr lang="hr-HR" b="1" dirty="0"/>
              <a:t>dobroj kondiciji</a:t>
            </a:r>
            <a:r>
              <a:rPr lang="hr-HR" dirty="0" smtClean="0"/>
              <a:t>"!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/>
              <a:t>U tome može pomoći pravilna ishrana, dobar san, ali, vjerovali ili ne, čak i tjelovježba!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68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85612" y="412125"/>
            <a:ext cx="10846073" cy="5858798"/>
          </a:xfrm>
        </p:spPr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U </a:t>
            </a:r>
            <a:r>
              <a:rPr lang="hr-HR" dirty="0"/>
              <a:t>planiranju dnevnih i tjednih obveza mogu ti pomoći tjedne tablice koje nalikuju rasporedu sati</a:t>
            </a:r>
            <a:r>
              <a:rPr lang="hr-HR" dirty="0" smtClean="0"/>
              <a:t>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/>
              <a:t>Zapravo, takva tablica i sadrži raspored sati, ali i dovoljno mjesta da u nju redovito upisuješ važne podsjetnike, poput datuma pisanog ispita, najavljenog ispitivanja ili lektire, ili pak, obveza donošenja opreme za TZK-a ili pribora za Likovnu kulturu za svaki tjedan pred tobom</a:t>
            </a:r>
            <a:r>
              <a:rPr lang="hr-HR" dirty="0" smtClean="0"/>
              <a:t>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/>
              <a:t>Također, u tablicu možeš upisati i dane i sate tvojih treninga, odlazaka u kino, na rođendan i tome slično.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5592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os-stobrec.skole.hr/upload/os-stobrec/images/static3/703/Image/tablic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3" y="594791"/>
            <a:ext cx="12015630" cy="5840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6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31523" y="354852"/>
            <a:ext cx="9500151" cy="924475"/>
          </a:xfrm>
        </p:spPr>
        <p:txBody>
          <a:bodyPr>
            <a:normAutofit fontScale="90000"/>
          </a:bodyPr>
          <a:lstStyle/>
          <a:p>
            <a:r>
              <a:rPr lang="hr-HR" sz="2000" b="1" dirty="0"/>
              <a:t>Razmisli! Voliš li učiti? Je li učenje za tebe mučenje ili učiš s lakoćom?</a:t>
            </a:r>
            <a:r>
              <a:rPr lang="hr-HR" sz="2000" dirty="0"/>
              <a:t/>
            </a:r>
            <a:br>
              <a:rPr lang="hr-HR" sz="2000" dirty="0"/>
            </a:br>
            <a:r>
              <a:rPr lang="hr-HR" sz="2000" b="1" dirty="0"/>
              <a:t>Što misliš, o čemu to ovisi? Zašto ti učiš?</a:t>
            </a:r>
            <a:r>
              <a:rPr lang="hr-HR" sz="2000" dirty="0"/>
              <a:t/>
            </a:r>
            <a:br>
              <a:rPr lang="hr-HR" sz="2000" dirty="0"/>
            </a:br>
            <a:endParaRPr lang="hr-HR" sz="2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2580" y="1803043"/>
            <a:ext cx="10279403" cy="46996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b="1" dirty="0" smtClean="0"/>
              <a:t>Različiti </a:t>
            </a:r>
            <a:r>
              <a:rPr lang="hr-HR" b="1" dirty="0"/>
              <a:t>učenici uče iz različitih </a:t>
            </a:r>
            <a:r>
              <a:rPr lang="hr-HR" b="1" dirty="0" smtClean="0"/>
              <a:t>razloga: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hr-HR" b="1" dirty="0" smtClean="0"/>
              <a:t> </a:t>
            </a:r>
            <a:r>
              <a:rPr lang="hr-HR" b="1" dirty="0"/>
              <a:t>da bi dobili dobru </a:t>
            </a:r>
            <a:r>
              <a:rPr lang="hr-HR" b="1" dirty="0" smtClean="0"/>
              <a:t>ocjenu,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hr-HR" b="1" dirty="0" smtClean="0"/>
              <a:t> </a:t>
            </a:r>
            <a:r>
              <a:rPr lang="hr-HR" b="1" dirty="0"/>
              <a:t>izbjegli neuspjeh, </a:t>
            </a:r>
            <a:endParaRPr lang="hr-HR" b="1" dirty="0" smtClean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hr-HR" b="1" dirty="0" smtClean="0"/>
              <a:t>pokazali </a:t>
            </a:r>
            <a:r>
              <a:rPr lang="hr-HR" b="1" dirty="0"/>
              <a:t>da su bolji od drugih u razredu</a:t>
            </a:r>
            <a:r>
              <a:rPr lang="hr-HR" b="1" dirty="0" smtClean="0"/>
              <a:t>,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hr-HR" b="1" dirty="0" smtClean="0"/>
              <a:t> </a:t>
            </a:r>
            <a:r>
              <a:rPr lang="hr-HR" b="1" dirty="0"/>
              <a:t>razumjeli i savladali gradivo</a:t>
            </a:r>
            <a:r>
              <a:rPr lang="hr-HR" b="1" dirty="0" smtClean="0"/>
              <a:t>,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hr-HR" b="1" dirty="0" smtClean="0"/>
              <a:t> </a:t>
            </a:r>
            <a:r>
              <a:rPr lang="hr-HR" b="1" dirty="0"/>
              <a:t>naučili nešto novo i korisno, </a:t>
            </a:r>
            <a:endParaRPr lang="hr-HR" b="1" dirty="0" smtClean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hr-HR" b="1" dirty="0" smtClean="0"/>
              <a:t>zadovoljili </a:t>
            </a:r>
            <a:r>
              <a:rPr lang="hr-HR" b="1" dirty="0"/>
              <a:t>svoje roditelje... </a:t>
            </a:r>
            <a:endParaRPr lang="hr-HR" b="1" dirty="0" smtClean="0"/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hr-HR" b="1" dirty="0" smtClean="0"/>
              <a:t>Možda </a:t>
            </a:r>
            <a:r>
              <a:rPr lang="hr-HR" b="1" dirty="0"/>
              <a:t>možeš smisliti još neki razlog</a:t>
            </a:r>
            <a:r>
              <a:rPr lang="hr-HR" b="1" dirty="0" smtClean="0"/>
              <a:t>...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/>
              <a:t>Važno je znati kako učiti. Dobri načini učenja mogu ti pomoći da budeš uspješniji u učenju</a:t>
            </a:r>
            <a:r>
              <a:rPr lang="hr-HR" b="1" dirty="0" smtClean="0"/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 smtClean="0"/>
              <a:t>											Evo </a:t>
            </a:r>
            <a:r>
              <a:rPr lang="hr-HR" b="1" dirty="0"/>
              <a:t>nekih savjeta...</a:t>
            </a:r>
            <a:endParaRPr lang="hr-HR" dirty="0"/>
          </a:p>
          <a:p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6584" y="2162981"/>
            <a:ext cx="263842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75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70160" y="315117"/>
            <a:ext cx="9500151" cy="924475"/>
          </a:xfrm>
        </p:spPr>
        <p:txBody>
          <a:bodyPr/>
          <a:lstStyle/>
          <a:p>
            <a:r>
              <a:rPr lang="hr-HR" b="1" dirty="0"/>
              <a:t> </a:t>
            </a:r>
            <a:r>
              <a:rPr lang="hr-HR" sz="2400" b="1" u="sng" dirty="0">
                <a:solidFill>
                  <a:schemeClr val="accent6">
                    <a:lumMod val="75000"/>
                  </a:schemeClr>
                </a:solidFill>
              </a:rPr>
              <a:t>MJESTO ZA UČENJE:</a:t>
            </a:r>
            <a:endParaRPr lang="hr-H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>
          <a:xfrm>
            <a:off x="566670" y="1584101"/>
            <a:ext cx="10740981" cy="5074276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Važno </a:t>
            </a:r>
            <a:r>
              <a:rPr lang="hr-HR" dirty="0"/>
              <a:t>je da učiš uvijek na </a:t>
            </a:r>
            <a:r>
              <a:rPr lang="hr-HR" b="1" dirty="0"/>
              <a:t>istom mjestu</a:t>
            </a:r>
            <a:r>
              <a:rPr lang="hr-HR" dirty="0"/>
              <a:t>. Čim sjedneš na uobičajeno mjesto za učenje «program za učenje» se automatski uključuje</a:t>
            </a:r>
            <a:r>
              <a:rPr lang="hr-HR" dirty="0" smtClean="0"/>
              <a:t>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 smtClean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 </a:t>
            </a:r>
            <a:r>
              <a:rPr lang="hr-HR" dirty="0"/>
              <a:t>Prostorija u kojoj učiš treba biti </a:t>
            </a:r>
            <a:r>
              <a:rPr lang="hr-HR" b="1" dirty="0"/>
              <a:t>mirna i dovoljno osvijetljena, dobro provjetrena</a:t>
            </a:r>
            <a:r>
              <a:rPr lang="hr-HR" dirty="0"/>
              <a:t>. Isključi TV. Možeš slušati glazbu, ako ti godi dok učiš. (Neki smatraju da glazba Mozarta posebno pomaže u učenju</a:t>
            </a:r>
            <a:r>
              <a:rPr lang="hr-HR" dirty="0" smtClean="0"/>
              <a:t>.)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 smtClean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Uči </a:t>
            </a:r>
            <a:r>
              <a:rPr lang="hr-HR" dirty="0"/>
              <a:t>sjedeći za stolom na </a:t>
            </a:r>
            <a:r>
              <a:rPr lang="hr-HR" b="1" dirty="0"/>
              <a:t>stolici od tvrđeg materijala</a:t>
            </a:r>
            <a:r>
              <a:rPr lang="hr-HR" dirty="0"/>
              <a:t>. Krevet ili fotelja su mjesta za odmor, drijemanje, maštu. Na stolici mišići tijela su aktivniji, mozak se budi i spreman je za </a:t>
            </a:r>
            <a:r>
              <a:rPr lang="hr-HR" dirty="0" smtClean="0"/>
              <a:t>rad.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 smtClean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Na </a:t>
            </a:r>
            <a:r>
              <a:rPr lang="hr-HR" dirty="0"/>
              <a:t>stolu drži </a:t>
            </a:r>
            <a:r>
              <a:rPr lang="hr-HR" b="1" dirty="0"/>
              <a:t>samo knjige, bilježnice i pribor</a:t>
            </a:r>
            <a:r>
              <a:rPr lang="hr-HR" dirty="0"/>
              <a:t> iz predmeta koji učiš. Igračke i druge stvari «stanuju» na drugim mjestima</a:t>
            </a:r>
            <a:r>
              <a:rPr lang="hr-HR" dirty="0" smtClean="0"/>
              <a:t>.</a:t>
            </a:r>
            <a:r>
              <a:rPr lang="hr-HR" dirty="0"/>
              <a:t> </a:t>
            </a:r>
          </a:p>
          <a:p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1925" y="0"/>
            <a:ext cx="28384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31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8790" y="519474"/>
            <a:ext cx="10472586" cy="5121472"/>
          </a:xfrm>
        </p:spPr>
        <p:txBody>
          <a:bodyPr/>
          <a:lstStyle/>
          <a:p>
            <a:pPr marL="0" indent="0">
              <a:buNone/>
            </a:pP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NAPOMENA: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endParaRPr lang="hr-H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Sve 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više čujem od učenika kako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 ne mogu bez mobitela i interneta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 na kojem stalno provjeravaju je li im netko nešto pisao ili poslao</a:t>
            </a: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Dragi 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učenici, znam da to ne želite čuti, ali zbog toga postaje jako </a:t>
            </a: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važno </a:t>
            </a:r>
            <a:r>
              <a:rPr lang="hr-HR" b="1" u="sng" dirty="0" smtClean="0">
                <a:solidFill>
                  <a:schemeClr val="accent6">
                    <a:lumMod val="75000"/>
                  </a:schemeClr>
                </a:solidFill>
              </a:rPr>
              <a:t>skloniti </a:t>
            </a:r>
            <a:r>
              <a:rPr lang="hr-HR" b="1" u="sng" dirty="0">
                <a:solidFill>
                  <a:schemeClr val="accent6">
                    <a:lumMod val="75000"/>
                  </a:schemeClr>
                </a:solidFill>
              </a:rPr>
              <a:t>mobitel i isključiti internet vezu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 kada se želite dobro koncentrirati i uspješno učiti!</a:t>
            </a:r>
            <a:endParaRPr lang="hr-H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820" y="0"/>
            <a:ext cx="2816180" cy="285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6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0557" y="0"/>
            <a:ext cx="3181443" cy="2884868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2887" y="315116"/>
            <a:ext cx="9500151" cy="924475"/>
          </a:xfrm>
        </p:spPr>
        <p:txBody>
          <a:bodyPr/>
          <a:lstStyle/>
          <a:p>
            <a:r>
              <a:rPr lang="hr-HR" b="1" dirty="0"/>
              <a:t> </a:t>
            </a:r>
            <a:r>
              <a:rPr lang="hr-HR" sz="2400" b="1" u="sng" dirty="0">
                <a:solidFill>
                  <a:schemeClr val="accent6">
                    <a:lumMod val="75000"/>
                  </a:schemeClr>
                </a:solidFill>
              </a:rPr>
              <a:t>VRIJEME ZA UČENJE:</a:t>
            </a:r>
            <a:endParaRPr lang="hr-H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8186" y="1584101"/>
            <a:ext cx="10227887" cy="4274697"/>
          </a:xfrm>
        </p:spPr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b="1" dirty="0" smtClean="0"/>
              <a:t>Planiraj</a:t>
            </a:r>
            <a:r>
              <a:rPr lang="hr-HR" dirty="0"/>
              <a:t> kad ćeš i što učiti. Organiziraj svoj dan tako da se zna kad je vrijeme za učenje, a kad za igru i odmaranje.</a:t>
            </a:r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Najbolje </a:t>
            </a:r>
            <a:r>
              <a:rPr lang="hr-HR" dirty="0"/>
              <a:t>je učiti svaki dan </a:t>
            </a:r>
            <a:r>
              <a:rPr lang="hr-HR" b="1" dirty="0"/>
              <a:t>u isto vrijeme</a:t>
            </a:r>
            <a:r>
              <a:rPr lang="hr-HR" dirty="0"/>
              <a:t>, jer tako navikavaš svoj mozak da u određeno vrijeme bude brzo spreman za učenje - da uključi "program za učenje".</a:t>
            </a:r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Najpovoljnije </a:t>
            </a:r>
            <a:r>
              <a:rPr lang="hr-HR" dirty="0"/>
              <a:t>vrijeme za učenje je ujutro od 9 do 11 sati, a popodne </a:t>
            </a:r>
            <a:r>
              <a:rPr lang="hr-HR" b="1" dirty="0"/>
              <a:t>od 16 do 18 sati</a:t>
            </a:r>
            <a:r>
              <a:rPr lang="hr-HR" dirty="0"/>
              <a:t>.</a:t>
            </a:r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Neka </a:t>
            </a:r>
            <a:r>
              <a:rPr lang="hr-HR" dirty="0"/>
              <a:t>prođe najmanje</a:t>
            </a:r>
            <a:r>
              <a:rPr lang="hr-HR" b="1" dirty="0"/>
              <a:t> 1 sat između objeda i učenja</a:t>
            </a:r>
            <a:r>
              <a:rPr lang="hr-HR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773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766" y="0"/>
            <a:ext cx="9500151" cy="924475"/>
          </a:xfrm>
        </p:spPr>
        <p:txBody>
          <a:bodyPr/>
          <a:lstStyle/>
          <a:p>
            <a:r>
              <a:rPr lang="hr-HR" sz="2400" b="1" u="sng" dirty="0">
                <a:solidFill>
                  <a:schemeClr val="accent6">
                    <a:lumMod val="75000"/>
                  </a:schemeClr>
                </a:solidFill>
              </a:rPr>
              <a:t>NAČIN UČENJA:</a:t>
            </a:r>
            <a:endParaRPr lang="hr-H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1668" y="924474"/>
            <a:ext cx="11758411" cy="5708145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Najprije </a:t>
            </a:r>
            <a:r>
              <a:rPr lang="hr-HR" dirty="0"/>
              <a:t>cijelu lekciju </a:t>
            </a:r>
            <a:r>
              <a:rPr lang="hr-HR" b="1" dirty="0"/>
              <a:t>pročitaj naglas</a:t>
            </a:r>
            <a:r>
              <a:rPr lang="hr-HR" dirty="0" smtClean="0"/>
              <a:t>.</a:t>
            </a:r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 </a:t>
            </a:r>
            <a:r>
              <a:rPr lang="hr-HR" dirty="0"/>
              <a:t>Zatim je </a:t>
            </a:r>
            <a:r>
              <a:rPr lang="hr-HR" b="1" dirty="0"/>
              <a:t>podijeli</a:t>
            </a:r>
            <a:r>
              <a:rPr lang="hr-HR" dirty="0"/>
              <a:t> u manje dijelove /odjeljke/.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Prvi </a:t>
            </a:r>
            <a:r>
              <a:rPr lang="hr-HR" dirty="0"/>
              <a:t>dio pročitaj,  ako želiš nešto </a:t>
            </a:r>
            <a:r>
              <a:rPr lang="hr-HR" b="1" u="sng" dirty="0"/>
              <a:t>podcrtaj</a:t>
            </a:r>
            <a:r>
              <a:rPr lang="hr-HR" dirty="0"/>
              <a:t> i na kraju sebi naglas </a:t>
            </a:r>
            <a:r>
              <a:rPr lang="hr-HR" b="1" dirty="0"/>
              <a:t>prepričaj</a:t>
            </a:r>
            <a:r>
              <a:rPr lang="hr-HR" dirty="0"/>
              <a:t>. Dok prepričavaš možeš se pomoći onim što si podcrtao. Osim podcrtavanja, možeš voditi i</a:t>
            </a:r>
            <a:r>
              <a:rPr lang="hr-HR" b="1" dirty="0"/>
              <a:t> bilješke</a:t>
            </a:r>
            <a:r>
              <a:rPr lang="hr-HR" dirty="0"/>
              <a:t> - zapisivati najvažnije riječi, pojmove i ideje iz lekcije koju želiš naučiti!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Zatim </a:t>
            </a:r>
            <a:r>
              <a:rPr lang="hr-HR" dirty="0"/>
              <a:t>pročitaj </a:t>
            </a:r>
            <a:r>
              <a:rPr lang="hr-HR" b="1" dirty="0"/>
              <a:t>slijedeći dio lekcije</a:t>
            </a:r>
            <a:r>
              <a:rPr lang="hr-HR" dirty="0"/>
              <a:t>, pa ponovi i tako do kraja.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Dobro bi bilo još jednom pročitati svu lekciju i prepričati je cijelu. Već primjećuješ da je </a:t>
            </a:r>
            <a:r>
              <a:rPr lang="hr-HR" b="1" dirty="0" smtClean="0"/>
              <a:t>ponavljanje i prepričavanje lekcije najvažniji </a:t>
            </a:r>
            <a:r>
              <a:rPr lang="hr-HR" dirty="0" smtClean="0"/>
              <a:t>dio učenja.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 smtClean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0873" y="0"/>
            <a:ext cx="2717442" cy="2717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26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7578" y="450761"/>
            <a:ext cx="11539470" cy="5847008"/>
          </a:xfrm>
        </p:spPr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/>
              <a:t>Na kraju </a:t>
            </a:r>
            <a:r>
              <a:rPr lang="hr-HR" b="1" dirty="0"/>
              <a:t>odgovori na pitanja iz udžbenika</a:t>
            </a:r>
            <a:r>
              <a:rPr lang="hr-HR" dirty="0"/>
              <a:t>. Gradivo možeš </a:t>
            </a:r>
            <a:r>
              <a:rPr lang="hr-HR" b="1" dirty="0"/>
              <a:t>ponavljati šećući po sobi</a:t>
            </a:r>
            <a:r>
              <a:rPr lang="hr-HR" dirty="0"/>
              <a:t>.  Možeš zamisliti da odgovaraš pred nastavnikom. (Možeš zamoliti roditelje ili starijeg brata/sestru da te ispitaju.) Dok stojiš ili hodaš tvoje tijelo i mozak su aktivniji pa bolje pamtiš. U početku ti se može činiti da ti treba puno vremena za ovakvo učenje. Ubrzo ćeš uvidjeti da ovako naučeno gradivo razumiješ i jako dugo pamtiš.</a:t>
            </a:r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hr-HR" b="1" dirty="0" smtClean="0">
                <a:solidFill>
                  <a:schemeClr val="accent6">
                    <a:lumMod val="75000"/>
                  </a:schemeClr>
                </a:solidFill>
              </a:rPr>
              <a:t>	Napomena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hr-HR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chemeClr val="accent6">
                    <a:lumMod val="75000"/>
                  </a:schemeClr>
                </a:solidFill>
              </a:rPr>
              <a:t>	Nepoznate 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riječi 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objasni koristeći se 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rječnikom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 (često ga možeš naći i na kraju </a:t>
            </a: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	udžbenika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). 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Pitaj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 učitelja ili roditelja.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603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4451" y="0"/>
            <a:ext cx="3627549" cy="3362878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67129" y="186328"/>
            <a:ext cx="9500151" cy="924475"/>
          </a:xfrm>
        </p:spPr>
        <p:txBody>
          <a:bodyPr/>
          <a:lstStyle/>
          <a:p>
            <a:r>
              <a:rPr lang="pl-PL" sz="2400" b="1" u="sng" dirty="0">
                <a:solidFill>
                  <a:schemeClr val="accent6">
                    <a:lumMod val="75000"/>
                  </a:schemeClr>
                </a:solidFill>
              </a:rPr>
              <a:t>ŠTO JOŠ POMAŽE U UČENJU:</a:t>
            </a:r>
            <a:endParaRPr lang="hr-H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2583" y="1532587"/>
            <a:ext cx="11314008" cy="536727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Najprije </a:t>
            </a:r>
            <a:r>
              <a:rPr lang="hr-HR" dirty="0"/>
              <a:t>dok si </a:t>
            </a:r>
            <a:r>
              <a:rPr lang="hr-HR" b="1" dirty="0"/>
              <a:t>odmoran i svjež uči najteži </a:t>
            </a:r>
            <a:r>
              <a:rPr lang="hr-HR" dirty="0"/>
              <a:t>predmet. </a:t>
            </a:r>
            <a:endParaRPr lang="hr-HR" dirty="0" smtClean="0"/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r>
              <a:rPr lang="hr-HR" dirty="0" smtClean="0"/>
              <a:t>    Kada </a:t>
            </a:r>
            <a:r>
              <a:rPr lang="hr-HR" dirty="0"/>
              <a:t>naučiš, prijeđi </a:t>
            </a:r>
            <a:r>
              <a:rPr lang="hr-HR" dirty="0" err="1"/>
              <a:t>nalakši</a:t>
            </a:r>
            <a:r>
              <a:rPr lang="hr-HR" dirty="0"/>
              <a:t>.  Između napravi malu </a:t>
            </a:r>
            <a:r>
              <a:rPr lang="hr-HR" b="1" dirty="0"/>
              <a:t>pauzu od 5 minuta</a:t>
            </a:r>
            <a:r>
              <a:rPr lang="hr-HR" dirty="0"/>
              <a:t>. </a:t>
            </a:r>
            <a:endParaRPr lang="hr-HR" dirty="0" smtClean="0"/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r>
              <a:rPr lang="hr-HR" dirty="0"/>
              <a:t> </a:t>
            </a:r>
            <a:r>
              <a:rPr lang="hr-HR" dirty="0" smtClean="0"/>
              <a:t>   Ustani </a:t>
            </a:r>
            <a:r>
              <a:rPr lang="hr-HR" dirty="0"/>
              <a:t>i «protegni noge».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Između </a:t>
            </a:r>
            <a:r>
              <a:rPr lang="hr-HR" dirty="0"/>
              <a:t>sličnih predmeta uči nešto sasvim različito ili napravi veću pauzu.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Ako </a:t>
            </a:r>
            <a:r>
              <a:rPr lang="hr-HR" dirty="0"/>
              <a:t>imaš test nemoj učiti sve u zadnji tren pred ispit, jer će se sve pomiješati. Preporučljivo je prespavati između učenja i testa.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Nakon </a:t>
            </a:r>
            <a:r>
              <a:rPr lang="hr-HR" dirty="0"/>
              <a:t>učenja nemoj gledati TV ili igrati </a:t>
            </a:r>
            <a:r>
              <a:rPr lang="hr-HR" dirty="0" smtClean="0"/>
              <a:t>se na </a:t>
            </a:r>
            <a:r>
              <a:rPr lang="hr-HR" dirty="0"/>
              <a:t>računalu bar 1 sat vremena. Novi sadržaji će izbrisati iz pamćenja dio tek naučenog gradiva.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 smtClean="0"/>
              <a:t>Da </a:t>
            </a:r>
            <a:r>
              <a:rPr lang="hr-HR" dirty="0"/>
              <a:t>bi naučeno gradivo ostalo dobro zapamćeno daj mu vremena da se slegne. Zato </a:t>
            </a:r>
            <a:r>
              <a:rPr lang="hr-HR" b="1" dirty="0"/>
              <a:t>nakon učenja izađi vani i igraj neku aktivnu igru, npr. vožnja bicikla, </a:t>
            </a:r>
            <a:r>
              <a:rPr lang="hr-HR" b="1" dirty="0" err="1"/>
              <a:t>rolanje</a:t>
            </a:r>
            <a:r>
              <a:rPr lang="hr-HR" b="1" dirty="0"/>
              <a:t>, igre s loptom. Na taj način će se tvoje tijelo razgibati, a mozak odmoriti</a:t>
            </a:r>
            <a:r>
              <a:rPr lang="hr-HR" dirty="0"/>
              <a:t>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0177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4098" y="224965"/>
            <a:ext cx="9500151" cy="924475"/>
          </a:xfrm>
        </p:spPr>
        <p:txBody>
          <a:bodyPr/>
          <a:lstStyle/>
          <a:p>
            <a:r>
              <a:rPr lang="hr-HR" sz="2400" b="1" dirty="0">
                <a:solidFill>
                  <a:schemeClr val="accent6">
                    <a:lumMod val="75000"/>
                  </a:schemeClr>
                </a:solidFill>
              </a:rPr>
              <a:t>JOŠ SAVJETA, IDEJA...</a:t>
            </a:r>
            <a:endParaRPr lang="hr-H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69702" y="1275008"/>
            <a:ext cx="10663706" cy="5035639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/>
              <a:t>Pri učenju pomaže ako se radi o tebi zanimljivoj i lakoj temi koju razumiješ. Ali, vjerujem da se često nađeš u situaciji da moraš učiti neku lekciju ili predmet koji te uopće ne zanimaju ili ih s teškoćom shvaćaš. Što tada</a:t>
            </a:r>
            <a:r>
              <a:rPr lang="hr-HR" dirty="0" smtClean="0"/>
              <a:t>?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/>
              <a:t>Još su u antičkoj Grčkoj smišljali razne tehnike za bolje pamćenje</a:t>
            </a:r>
            <a:r>
              <a:rPr lang="hr-HR" dirty="0" smtClean="0"/>
              <a:t>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150000"/>
              <a:buNone/>
            </a:pPr>
            <a:endParaRPr lang="hr-HR" dirty="0"/>
          </a:p>
          <a:p>
            <a:pPr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r-HR" dirty="0"/>
              <a:t>I danas ljudi koriste te tehnike kada trebaju povezati na primjer stranu riječ i njeno značenje, naći dobre znakove za dosjećanje i učiniti besmisleno gradivo smislenim.</a:t>
            </a:r>
          </a:p>
          <a:p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5938" y="209575"/>
            <a:ext cx="2176530" cy="187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6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Proljeće</Template>
  <TotalTime>102</TotalTime>
  <Words>379</Words>
  <Application>Microsoft Office PowerPoint</Application>
  <PresentationFormat>Široki zaslon</PresentationFormat>
  <Paragraphs>93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21" baseType="lpstr">
      <vt:lpstr>Arial</vt:lpstr>
      <vt:lpstr>Courier New</vt:lpstr>
      <vt:lpstr>Trebuchet MS</vt:lpstr>
      <vt:lpstr>Verdana</vt:lpstr>
      <vt:lpstr>Wingdings</vt:lpstr>
      <vt:lpstr>Wingdings 2</vt:lpstr>
      <vt:lpstr>Spring</vt:lpstr>
      <vt:lpstr>UČITI JE LAKO, PITAJ ME KAKO!</vt:lpstr>
      <vt:lpstr>Razmisli! Voliš li učiti? Je li učenje za tebe mučenje ili učiš s lakoćom? Što misliš, o čemu to ovisi? Zašto ti učiš? </vt:lpstr>
      <vt:lpstr> MJESTO ZA UČENJE:</vt:lpstr>
      <vt:lpstr>PowerPointova prezentacija</vt:lpstr>
      <vt:lpstr> VRIJEME ZA UČENJE:</vt:lpstr>
      <vt:lpstr>NAČIN UČENJA:</vt:lpstr>
      <vt:lpstr>PowerPointova prezentacija</vt:lpstr>
      <vt:lpstr>ŠTO JOŠ POMAŽE U UČENJU:</vt:lpstr>
      <vt:lpstr>JOŠ SAVJETA, IDEJA...</vt:lpstr>
      <vt:lpstr>Evo nekih ideja i prijedloga:   Ako trebaš zapamtiti redoslijed nekih pojmova, napravi zanimljivu rečenicu od početnih slova tih riječi. 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UČITI JE LAKO, PITAJ ME KAKO!</dc:title>
  <dc:creator>Đurasek</dc:creator>
  <cp:lastModifiedBy>Đurasek</cp:lastModifiedBy>
  <cp:revision>31</cp:revision>
  <dcterms:created xsi:type="dcterms:W3CDTF">2014-11-06T13:24:48Z</dcterms:created>
  <dcterms:modified xsi:type="dcterms:W3CDTF">2014-11-06T15:07:10Z</dcterms:modified>
</cp:coreProperties>
</file>